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34"/>
  </p:notesMasterIdLst>
  <p:sldIdLst>
    <p:sldId id="260" r:id="rId2"/>
    <p:sldId id="284" r:id="rId3"/>
    <p:sldId id="283" r:id="rId4"/>
    <p:sldId id="273" r:id="rId5"/>
    <p:sldId id="281" r:id="rId6"/>
    <p:sldId id="282" r:id="rId7"/>
    <p:sldId id="274" r:id="rId8"/>
    <p:sldId id="285" r:id="rId9"/>
    <p:sldId id="275" r:id="rId10"/>
    <p:sldId id="296" r:id="rId11"/>
    <p:sldId id="297" r:id="rId12"/>
    <p:sldId id="298" r:id="rId13"/>
    <p:sldId id="299" r:id="rId14"/>
    <p:sldId id="300" r:id="rId15"/>
    <p:sldId id="301" r:id="rId16"/>
    <p:sldId id="302" r:id="rId17"/>
    <p:sldId id="303" r:id="rId18"/>
    <p:sldId id="304" r:id="rId19"/>
    <p:sldId id="305" r:id="rId20"/>
    <p:sldId id="286" r:id="rId21"/>
    <p:sldId id="276" r:id="rId22"/>
    <p:sldId id="278" r:id="rId23"/>
    <p:sldId id="279" r:id="rId24"/>
    <p:sldId id="277" r:id="rId25"/>
    <p:sldId id="288" r:id="rId26"/>
    <p:sldId id="289" r:id="rId27"/>
    <p:sldId id="280" r:id="rId28"/>
    <p:sldId id="287" r:id="rId29"/>
    <p:sldId id="290" r:id="rId30"/>
    <p:sldId id="293" r:id="rId31"/>
    <p:sldId id="294" r:id="rId32"/>
    <p:sldId id="295" r:id="rId33"/>
  </p:sldIdLst>
  <p:sldSz cx="9144000" cy="6858000" type="screen4x3"/>
  <p:notesSz cx="6858000" cy="9144000"/>
  <p:custDataLst>
    <p:tags r:id="rId3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84"/>
            <p14:sldId id="283"/>
            <p14:sldId id="273"/>
            <p14:sldId id="281"/>
            <p14:sldId id="282"/>
            <p14:sldId id="274"/>
            <p14:sldId id="285"/>
            <p14:sldId id="275"/>
            <p14:sldId id="296"/>
            <p14:sldId id="297"/>
            <p14:sldId id="298"/>
            <p14:sldId id="299"/>
            <p14:sldId id="300"/>
            <p14:sldId id="301"/>
            <p14:sldId id="302"/>
            <p14:sldId id="303"/>
            <p14:sldId id="304"/>
            <p14:sldId id="305"/>
            <p14:sldId id="286"/>
            <p14:sldId id="276"/>
            <p14:sldId id="278"/>
            <p14:sldId id="279"/>
            <p14:sldId id="277"/>
            <p14:sldId id="288"/>
            <p14:sldId id="289"/>
            <p14:sldId id="280"/>
            <p14:sldId id="287"/>
            <p14:sldId id="290"/>
            <p14:sldId id="293"/>
            <p14:sldId id="294"/>
            <p14:sldId id="29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38" autoAdjust="0"/>
    <p:restoredTop sz="63158" autoAdjust="0"/>
  </p:normalViewPr>
  <p:slideViewPr>
    <p:cSldViewPr snapToGrid="0" snapToObjects="1">
      <p:cViewPr>
        <p:scale>
          <a:sx n="70" d="100"/>
          <a:sy n="70" d="100"/>
        </p:scale>
        <p:origin x="-1432" y="48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192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tags" Target="tags/tag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BB117F-705C-4093-81AC-462E2CABC4A8}" type="datetimeFigureOut">
              <a:rPr lang="en-CA" smtClean="0"/>
              <a:pPr/>
              <a:t>2013-08-09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E8E7BF-3FED-4086-81D8-BE030A41FED1}" type="slidenum">
              <a:rPr lang="en-CA" smtClean="0"/>
              <a:pPr/>
              <a:t>‹#›</a:t>
            </a:fld>
            <a:endParaRPr lang="en-CA"/>
          </a:p>
        </p:txBody>
      </p:sp>
    </p:spTree>
    <p:extLst>
      <p:ext uri="{BB962C8B-B14F-4D97-AF65-F5344CB8AC3E}">
        <p14:creationId xmlns:p14="http://schemas.microsoft.com/office/powerpoint/2010/main" val="1560970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Reminder Mind</a:t>
            </a:r>
            <a:r>
              <a:rPr lang="en-US" baseline="0" dirty="0" smtClean="0"/>
              <a:t> Map original  instruction:	</a:t>
            </a:r>
            <a:r>
              <a:rPr lang="en-US" dirty="0" smtClean="0"/>
              <a:t>Represent the roles</a:t>
            </a:r>
            <a:r>
              <a:rPr lang="en-US" baseline="0" dirty="0" smtClean="0"/>
              <a:t> of a facilitator of professional learning of Mathematics</a:t>
            </a:r>
            <a:endParaRPr lang="en-US"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4</a:t>
            </a:fld>
            <a:endParaRPr lang="en-CA"/>
          </a:p>
        </p:txBody>
      </p:sp>
    </p:spTree>
    <p:extLst>
      <p:ext uri="{BB962C8B-B14F-4D97-AF65-F5344CB8AC3E}">
        <p14:creationId xmlns:p14="http://schemas.microsoft.com/office/powerpoint/2010/main" val="98291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CMT</a:t>
            </a:r>
            <a:r>
              <a:rPr lang="en-US" baseline="0" dirty="0" smtClean="0"/>
              <a:t> change my thinking</a:t>
            </a:r>
            <a:endParaRPr lang="en-US"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6</a:t>
            </a:fld>
            <a:endParaRPr lang="en-CA"/>
          </a:p>
        </p:txBody>
      </p:sp>
    </p:spTree>
    <p:extLst>
      <p:ext uri="{BB962C8B-B14F-4D97-AF65-F5344CB8AC3E}">
        <p14:creationId xmlns:p14="http://schemas.microsoft.com/office/powerpoint/2010/main" val="1624761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Important Mathematics</a:t>
            </a:r>
          </a:p>
          <a:p>
            <a:r>
              <a:rPr lang="en-US" dirty="0" smtClean="0"/>
              <a:t>-- what</a:t>
            </a:r>
            <a:r>
              <a:rPr lang="en-US" baseline="0" dirty="0" smtClean="0"/>
              <a:t> can you do to build a focus on the important math (i.e., algebraic reasoning, proportional reasoning) rather than important in time (i.e., what the teacher is teaching tomorrow)</a:t>
            </a:r>
          </a:p>
          <a:p>
            <a:r>
              <a:rPr lang="en-US" baseline="0" dirty="0" smtClean="0"/>
              <a:t>-- recognize that this allows you to focus your own learning on one content area (so if you feel you have fragile content knowledge you can use the resources shared from the Ministry)</a:t>
            </a:r>
          </a:p>
          <a:p>
            <a:r>
              <a:rPr lang="en-US" baseline="0" dirty="0" smtClean="0"/>
              <a:t>-- pushes the discussion (and teacher learning) to the underpinnings of the student </a:t>
            </a:r>
            <a:r>
              <a:rPr lang="en-US" baseline="0" dirty="0" err="1" smtClean="0"/>
              <a:t>llearning</a:t>
            </a:r>
            <a:r>
              <a:rPr lang="en-US" baseline="0" dirty="0" smtClean="0"/>
              <a:t> (as evidenced by student work) which in turn increases content knowledge for teaching mathematics- - what to do when a student doesn’t understand</a:t>
            </a:r>
          </a:p>
          <a:p>
            <a:endParaRPr lang="en-US" baseline="0" dirty="0" smtClean="0"/>
          </a:p>
          <a:p>
            <a:r>
              <a:rPr lang="en-US" baseline="0" dirty="0" smtClean="0"/>
              <a:t>Connecting Across Grades</a:t>
            </a:r>
          </a:p>
          <a:p>
            <a:r>
              <a:rPr lang="en-US" baseline="0" dirty="0" smtClean="0"/>
              <a:t>-- builds a content knowledge for teaching mathematics which extends beyond the obvious content chunks (linear relations, quadratic relations) to an examination of the underpinnings and also an opportunity to examine the continuum of student understanding – the model for the mathematics becomes less significant and the underlying mathematical conceptual understanding becomes more important (functional thinking)</a:t>
            </a:r>
          </a:p>
          <a:p>
            <a:endParaRPr lang="en-US" baseline="0" dirty="0" smtClean="0"/>
          </a:p>
          <a:p>
            <a:r>
              <a:rPr lang="en-US" baseline="0" dirty="0" smtClean="0"/>
              <a:t>Instructional processes and policies appear to be taking a back seat</a:t>
            </a:r>
          </a:p>
          <a:p>
            <a:r>
              <a:rPr lang="en-US" baseline="0" dirty="0" smtClean="0"/>
              <a:t>-- humans work better from a specific case to a generalized example (so when teachers can explore a specific content area and can examine the application of instructional processes and policies within that specific content area in terms of student learning then they have a more precise understanding of why and how these considerations influence student learning)  It is not an either/or.</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23</a:t>
            </a:fld>
            <a:endParaRPr lang="en-CA"/>
          </a:p>
        </p:txBody>
      </p:sp>
    </p:spTree>
    <p:extLst>
      <p:ext uri="{BB962C8B-B14F-4D97-AF65-F5344CB8AC3E}">
        <p14:creationId xmlns:p14="http://schemas.microsoft.com/office/powerpoint/2010/main" val="2806813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(always my problem – you might not think this but I am ALWAYS trying to stay on top of the literature and learn more</a:t>
            </a:r>
            <a:r>
              <a:rPr lang="en-US" baseline="0" dirty="0" smtClean="0"/>
              <a:t> math!)</a:t>
            </a:r>
            <a:endParaRPr lang="en-US" dirty="0"/>
          </a:p>
        </p:txBody>
      </p:sp>
      <p:sp>
        <p:nvSpPr>
          <p:cNvPr id="4" name="Slide Number Placeholder 3"/>
          <p:cNvSpPr>
            <a:spLocks noGrp="1"/>
          </p:cNvSpPr>
          <p:nvPr>
            <p:ph type="sldNum" sz="quarter" idx="10"/>
          </p:nvPr>
        </p:nvSpPr>
        <p:spPr/>
        <p:txBody>
          <a:bodyPr/>
          <a:lstStyle/>
          <a:p>
            <a:fld id="{AA11E977-2F24-1D4C-91BE-B4187FC53557}" type="slidenum">
              <a:rPr lang="en-US" smtClean="0"/>
              <a:t>24</a:t>
            </a:fld>
            <a:endParaRPr lang="en-US"/>
          </a:p>
        </p:txBody>
      </p:sp>
    </p:spTree>
    <p:extLst>
      <p:ext uri="{BB962C8B-B14F-4D97-AF65-F5344CB8AC3E}">
        <p14:creationId xmlns:p14="http://schemas.microsoft.com/office/powerpoint/2010/main" val="2764508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0488"/>
            <a:ext cx="8229600" cy="15097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305300"/>
            <a:ext cx="40386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 Box 3"/>
          <p:cNvSpPr txBox="1">
            <a:spLocks noGrp="1" noChangeArrowheads="1"/>
          </p:cNvSpPr>
          <p:nvPr>
            <p:ph type="sldNum" sz="quarter" idx="10"/>
          </p:nvPr>
        </p:nvSpPr>
        <p:spPr>
          <a:ln/>
        </p:spPr>
        <p:txBody>
          <a:bodyPr/>
          <a:lstStyle>
            <a:lvl1pPr>
              <a:defRPr/>
            </a:lvl1pPr>
          </a:lstStyle>
          <a:p>
            <a:pPr>
              <a:defRPr/>
            </a:pPr>
            <a:fld id="{0150EB76-00B8-1B4A-804B-0A550B57B68E}" type="slidenum">
              <a:rPr lang="en-US"/>
              <a:pPr>
                <a:defRPr/>
              </a:pPr>
              <a:t>‹#›</a:t>
            </a:fld>
            <a:endParaRPr lang="en-US"/>
          </a:p>
        </p:txBody>
      </p:sp>
    </p:spTree>
    <p:extLst>
      <p:ext uri="{BB962C8B-B14F-4D97-AF65-F5344CB8AC3E}">
        <p14:creationId xmlns:p14="http://schemas.microsoft.com/office/powerpoint/2010/main" val="222227117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4248657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2013-08-09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2013-08-09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wmf"/><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jpeg"/><Relationship Id="rId9" Type="http://schemas.openxmlformats.org/officeDocument/2006/relationships/image" Target="../media/image10.jpeg"/><Relationship Id="rId10" Type="http://schemas.openxmlformats.org/officeDocument/2006/relationships/image" Target="../media/image11.png"/><Relationship Id="rId11"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jpe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5.png"/><Relationship Id="rId5" Type="http://schemas.openxmlformats.org/officeDocument/2006/relationships/image" Target="../media/image16.jpeg"/><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a:spLocks noGrp="1"/>
          </p:cNvSpPr>
          <p:nvPr>
            <p:ph type="ctrTitle"/>
          </p:nvPr>
        </p:nvSpPr>
        <p:spPr>
          <a:xfrm>
            <a:off x="685800" y="2130425"/>
            <a:ext cx="7772400" cy="1470025"/>
          </a:xfrm>
        </p:spPr>
        <p:txBody>
          <a:bodyPr/>
          <a:lstStyle/>
          <a:p>
            <a:r>
              <a:rPr lang="en-US" dirty="0" smtClean="0"/>
              <a:t>Final Plenary</a:t>
            </a:r>
            <a:endParaRPr lang="en-US" dirty="0"/>
          </a:p>
        </p:txBody>
      </p:sp>
      <p:sp>
        <p:nvSpPr>
          <p:cNvPr id="8" name="Subtitle 2"/>
          <p:cNvSpPr>
            <a:spLocks noGrp="1"/>
          </p:cNvSpPr>
          <p:nvPr>
            <p:ph type="subTitle" idx="1"/>
          </p:nvPr>
        </p:nvSpPr>
        <p:spPr>
          <a:xfrm>
            <a:off x="1371600" y="3886200"/>
            <a:ext cx="6400800" cy="1752600"/>
          </a:xfrm>
        </p:spPr>
        <p:txBody>
          <a:bodyPr/>
          <a:lstStyle/>
          <a:p>
            <a:r>
              <a:rPr lang="en-US" dirty="0" smtClean="0"/>
              <a:t>Sandy DiLena and Shelley </a:t>
            </a:r>
            <a:r>
              <a:rPr lang="en-US" dirty="0" err="1" smtClean="0"/>
              <a:t>Yearley</a:t>
            </a:r>
            <a:endParaRPr lang="en-US" dirty="0"/>
          </a:p>
        </p:txBody>
      </p:sp>
    </p:spTree>
    <p:extLst>
      <p:ext uri="{BB962C8B-B14F-4D97-AF65-F5344CB8AC3E}">
        <p14:creationId xmlns:p14="http://schemas.microsoft.com/office/powerpoint/2010/main" val="3198466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Barrie Region</a:t>
            </a:r>
            <a:endParaRPr lang="en-CA" dirty="0"/>
          </a:p>
        </p:txBody>
      </p:sp>
      <p:sp>
        <p:nvSpPr>
          <p:cNvPr id="3" name="Content Placeholder 2"/>
          <p:cNvSpPr>
            <a:spLocks noGrp="1"/>
          </p:cNvSpPr>
          <p:nvPr>
            <p:ph idx="1"/>
          </p:nvPr>
        </p:nvSpPr>
        <p:spPr/>
        <p:txBody>
          <a:bodyPr/>
          <a:lstStyle/>
          <a:p>
            <a:r>
              <a:rPr lang="en-CA" dirty="0"/>
              <a:t>Improved teacher efficacy improves student learning</a:t>
            </a:r>
          </a:p>
          <a:p>
            <a:r>
              <a:rPr lang="en-CA" dirty="0"/>
              <a:t>It is important for facilitators of mathematical learning to have math content knowledge</a:t>
            </a:r>
          </a:p>
          <a:p>
            <a:r>
              <a:rPr lang="en-CA" dirty="0"/>
              <a:t>Math is the matrix for student success</a:t>
            </a:r>
          </a:p>
          <a:p>
            <a:pPr marL="0" indent="0">
              <a:buNone/>
            </a:pPr>
            <a:endParaRPr lang="en-CA" dirty="0"/>
          </a:p>
        </p:txBody>
      </p:sp>
    </p:spTree>
    <p:extLst>
      <p:ext uri="{BB962C8B-B14F-4D97-AF65-F5344CB8AC3E}">
        <p14:creationId xmlns:p14="http://schemas.microsoft.com/office/powerpoint/2010/main" val="6792892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London/North Bay Regions</a:t>
            </a:r>
            <a:endParaRPr lang="en-CA" dirty="0"/>
          </a:p>
        </p:txBody>
      </p:sp>
      <p:sp>
        <p:nvSpPr>
          <p:cNvPr id="3" name="Content Placeholder 2"/>
          <p:cNvSpPr>
            <a:spLocks noGrp="1"/>
          </p:cNvSpPr>
          <p:nvPr>
            <p:ph idx="1"/>
          </p:nvPr>
        </p:nvSpPr>
        <p:spPr/>
        <p:txBody>
          <a:bodyPr/>
          <a:lstStyle/>
          <a:p>
            <a:r>
              <a:rPr lang="en-CA" dirty="0" smtClean="0"/>
              <a:t>Math is the new metric.</a:t>
            </a:r>
          </a:p>
          <a:p>
            <a:r>
              <a:rPr lang="en-CA" dirty="0" smtClean="0"/>
              <a:t>Impressed at how strongly teacher efficacy impacts student efficacy.</a:t>
            </a:r>
          </a:p>
          <a:p>
            <a:r>
              <a:rPr lang="en-CA" dirty="0" smtClean="0"/>
              <a:t>Facilitation in math is different from facilitation in other </a:t>
            </a:r>
            <a:r>
              <a:rPr lang="en-CA" smtClean="0"/>
              <a:t>subject areas.  </a:t>
            </a:r>
            <a:endParaRPr lang="en-CA" dirty="0"/>
          </a:p>
        </p:txBody>
      </p:sp>
    </p:spTree>
    <p:extLst>
      <p:ext uri="{BB962C8B-B14F-4D97-AF65-F5344CB8AC3E}">
        <p14:creationId xmlns:p14="http://schemas.microsoft.com/office/powerpoint/2010/main" val="41047119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Ottawa Region</a:t>
            </a:r>
            <a:endParaRPr lang="en-CA" dirty="0"/>
          </a:p>
        </p:txBody>
      </p:sp>
      <p:sp>
        <p:nvSpPr>
          <p:cNvPr id="3" name="Content Placeholder 2"/>
          <p:cNvSpPr>
            <a:spLocks noGrp="1"/>
          </p:cNvSpPr>
          <p:nvPr>
            <p:ph idx="1"/>
          </p:nvPr>
        </p:nvSpPr>
        <p:spPr/>
        <p:txBody>
          <a:bodyPr>
            <a:normAutofit lnSpcReduction="10000"/>
          </a:bodyPr>
          <a:lstStyle/>
          <a:p>
            <a:r>
              <a:rPr lang="en-CA" dirty="0" smtClean="0"/>
              <a:t>Teacher efficacy has a significant impact on student achievement and can over-ride socio-economic  impacts.</a:t>
            </a:r>
          </a:p>
          <a:p>
            <a:r>
              <a:rPr lang="en-CA" dirty="0" smtClean="0"/>
              <a:t>The ORID structure can be identified in other strategies currently in use, including literacy instruction and conflict resolution.</a:t>
            </a:r>
          </a:p>
          <a:p>
            <a:r>
              <a:rPr lang="en-CA" dirty="0" smtClean="0"/>
              <a:t>There are a lot of conversations that need to be continued – it is important to remember to provide ample time when planning.</a:t>
            </a:r>
          </a:p>
        </p:txBody>
      </p:sp>
    </p:spTree>
    <p:extLst>
      <p:ext uri="{BB962C8B-B14F-4D97-AF65-F5344CB8AC3E}">
        <p14:creationId xmlns:p14="http://schemas.microsoft.com/office/powerpoint/2010/main" val="441165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Toronto 2 Region</a:t>
            </a:r>
            <a:endParaRPr lang="en-CA" dirty="0"/>
          </a:p>
        </p:txBody>
      </p:sp>
      <p:sp>
        <p:nvSpPr>
          <p:cNvPr id="3" name="Content Placeholder 2"/>
          <p:cNvSpPr>
            <a:spLocks noGrp="1"/>
          </p:cNvSpPr>
          <p:nvPr>
            <p:ph idx="1"/>
          </p:nvPr>
        </p:nvSpPr>
        <p:spPr/>
        <p:txBody>
          <a:bodyPr/>
          <a:lstStyle/>
          <a:p>
            <a:r>
              <a:rPr lang="en-CA" dirty="0" smtClean="0"/>
              <a:t>Math is a greater predictor of student future success in school than literacy.</a:t>
            </a:r>
          </a:p>
          <a:p>
            <a:r>
              <a:rPr lang="en-CA" dirty="0" smtClean="0"/>
              <a:t>The importance of teacher efficacy – finding out what it is and the impact it has on student success.</a:t>
            </a:r>
          </a:p>
          <a:p>
            <a:r>
              <a:rPr lang="en-CA" dirty="0" smtClean="0"/>
              <a:t>There is a difference between math facilitation and general facilitation.</a:t>
            </a:r>
            <a:endParaRPr lang="en-CA" dirty="0"/>
          </a:p>
        </p:txBody>
      </p:sp>
    </p:spTree>
    <p:extLst>
      <p:ext uri="{BB962C8B-B14F-4D97-AF65-F5344CB8AC3E}">
        <p14:creationId xmlns:p14="http://schemas.microsoft.com/office/powerpoint/2010/main" val="27113322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Toronto/Thunder Bay Regions</a:t>
            </a:r>
            <a:endParaRPr lang="en-CA" dirty="0"/>
          </a:p>
        </p:txBody>
      </p:sp>
      <p:sp>
        <p:nvSpPr>
          <p:cNvPr id="3" name="Content Placeholder 2"/>
          <p:cNvSpPr>
            <a:spLocks noGrp="1"/>
          </p:cNvSpPr>
          <p:nvPr>
            <p:ph idx="1"/>
          </p:nvPr>
        </p:nvSpPr>
        <p:spPr/>
        <p:txBody>
          <a:bodyPr/>
          <a:lstStyle/>
          <a:p>
            <a:r>
              <a:rPr lang="en-CA" dirty="0" smtClean="0"/>
              <a:t>Presentation is different from facilitation.</a:t>
            </a:r>
          </a:p>
          <a:p>
            <a:endParaRPr lang="en-CA" dirty="0" smtClean="0"/>
          </a:p>
          <a:p>
            <a:r>
              <a:rPr lang="en-CA" dirty="0" smtClean="0"/>
              <a:t>Math is the new metric.</a:t>
            </a:r>
          </a:p>
          <a:p>
            <a:endParaRPr lang="en-CA" dirty="0" smtClean="0"/>
          </a:p>
          <a:p>
            <a:r>
              <a:rPr lang="en-CA" dirty="0" smtClean="0"/>
              <a:t>Geometry is a predictor of school success.</a:t>
            </a:r>
            <a:endParaRPr lang="en-CA" dirty="0"/>
          </a:p>
        </p:txBody>
      </p:sp>
    </p:spTree>
    <p:extLst>
      <p:ext uri="{BB962C8B-B14F-4D97-AF65-F5344CB8AC3E}">
        <p14:creationId xmlns:p14="http://schemas.microsoft.com/office/powerpoint/2010/main" val="34378550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Adobe Connect</a:t>
            </a:r>
            <a:endParaRPr lang="en-CA" dirty="0"/>
          </a:p>
        </p:txBody>
      </p:sp>
      <p:sp>
        <p:nvSpPr>
          <p:cNvPr id="3" name="Content Placeholder 2"/>
          <p:cNvSpPr>
            <a:spLocks noGrp="1"/>
          </p:cNvSpPr>
          <p:nvPr>
            <p:ph idx="1"/>
          </p:nvPr>
        </p:nvSpPr>
        <p:spPr>
          <a:xfrm>
            <a:off x="457200" y="1524000"/>
            <a:ext cx="8229600" cy="4525963"/>
          </a:xfrm>
        </p:spPr>
        <p:txBody>
          <a:bodyPr>
            <a:normAutofit fontScale="92500" lnSpcReduction="10000"/>
          </a:bodyPr>
          <a:lstStyle/>
          <a:p>
            <a:r>
              <a:rPr lang="en-US" dirty="0"/>
              <a:t>Way cool!  I can see so many uses for this.  I can plan presentation and workshops with people far away.</a:t>
            </a:r>
          </a:p>
          <a:p>
            <a:r>
              <a:rPr lang="en-CA" dirty="0" smtClean="0"/>
              <a:t>Breakout groups allow me to differentiate tasks for my group</a:t>
            </a:r>
            <a:endParaRPr lang="en-CA" dirty="0"/>
          </a:p>
          <a:p>
            <a:r>
              <a:rPr lang="en-US" dirty="0" smtClean="0"/>
              <a:t>I </a:t>
            </a:r>
            <a:r>
              <a:rPr lang="en-US" dirty="0"/>
              <a:t>find the coding very helpful. It has helped me realize that the roles shift like lightning within a dialogue. I think it will make me more self-aware as a facilitator</a:t>
            </a:r>
            <a:r>
              <a:rPr lang="en-US" dirty="0" smtClean="0"/>
              <a:t>.</a:t>
            </a:r>
          </a:p>
          <a:p>
            <a:r>
              <a:rPr lang="en-CA" dirty="0"/>
              <a:t>This works on my tablet!  How </a:t>
            </a:r>
            <a:r>
              <a:rPr lang="en-CA" dirty="0" smtClean="0"/>
              <a:t>cool </a:t>
            </a:r>
            <a:r>
              <a:rPr lang="en-CA" dirty="0"/>
              <a:t>is that!</a:t>
            </a:r>
          </a:p>
          <a:p>
            <a:endParaRPr lang="en-US" dirty="0"/>
          </a:p>
          <a:p>
            <a:endParaRPr lang="en-CA" dirty="0"/>
          </a:p>
        </p:txBody>
      </p:sp>
    </p:spTree>
    <p:extLst>
      <p:ext uri="{BB962C8B-B14F-4D97-AF65-F5344CB8AC3E}">
        <p14:creationId xmlns:p14="http://schemas.microsoft.com/office/powerpoint/2010/main" val="41400551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CIL-M</a:t>
            </a:r>
            <a:endParaRPr lang="en-CA" dirty="0"/>
          </a:p>
        </p:txBody>
      </p:sp>
      <p:sp>
        <p:nvSpPr>
          <p:cNvPr id="3" name="Content Placeholder 2"/>
          <p:cNvSpPr>
            <a:spLocks noGrp="1"/>
          </p:cNvSpPr>
          <p:nvPr>
            <p:ph idx="1"/>
          </p:nvPr>
        </p:nvSpPr>
        <p:spPr>
          <a:xfrm>
            <a:off x="457200" y="1432878"/>
            <a:ext cx="8229600" cy="4525963"/>
          </a:xfrm>
        </p:spPr>
        <p:txBody>
          <a:bodyPr>
            <a:normAutofit fontScale="92500"/>
          </a:bodyPr>
          <a:lstStyle/>
          <a:p>
            <a:r>
              <a:rPr lang="en-CA" dirty="0"/>
              <a:t>The structure is intended to serve the professional learning </a:t>
            </a:r>
            <a:r>
              <a:rPr lang="en-CA" dirty="0" err="1"/>
              <a:t>vs</a:t>
            </a:r>
            <a:r>
              <a:rPr lang="en-CA" dirty="0"/>
              <a:t> professional learning fulfilling the model structure</a:t>
            </a:r>
          </a:p>
          <a:p>
            <a:r>
              <a:rPr lang="en-CA" dirty="0"/>
              <a:t>The purpose of research is to challenge what we believe (feeling uncomfortable is evidence that this is happening)</a:t>
            </a:r>
          </a:p>
          <a:p>
            <a:r>
              <a:rPr lang="en-CA" dirty="0"/>
              <a:t>We learn more about student thinking through observing and listening to the students then just analyzing their written work</a:t>
            </a:r>
          </a:p>
          <a:p>
            <a:endParaRPr lang="en-CA" dirty="0"/>
          </a:p>
        </p:txBody>
      </p:sp>
    </p:spTree>
    <p:extLst>
      <p:ext uri="{BB962C8B-B14F-4D97-AF65-F5344CB8AC3E}">
        <p14:creationId xmlns:p14="http://schemas.microsoft.com/office/powerpoint/2010/main" val="27219365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Coaching</a:t>
            </a:r>
            <a:endParaRPr lang="en-CA" dirty="0"/>
          </a:p>
        </p:txBody>
      </p:sp>
      <p:sp>
        <p:nvSpPr>
          <p:cNvPr id="3" name="Content Placeholder 2"/>
          <p:cNvSpPr>
            <a:spLocks noGrp="1"/>
          </p:cNvSpPr>
          <p:nvPr>
            <p:ph idx="1"/>
          </p:nvPr>
        </p:nvSpPr>
        <p:spPr/>
        <p:txBody>
          <a:bodyPr/>
          <a:lstStyle/>
          <a:p>
            <a:r>
              <a:rPr lang="en-CA" dirty="0" smtClean="0"/>
              <a:t>Open-ended vs. open-routed</a:t>
            </a:r>
            <a:endParaRPr lang="en-CA" dirty="0"/>
          </a:p>
          <a:p>
            <a:r>
              <a:rPr lang="en-CA" dirty="0" smtClean="0"/>
              <a:t>Importance of pre-planning scaffolding questions</a:t>
            </a:r>
            <a:endParaRPr lang="en-CA" dirty="0"/>
          </a:p>
          <a:p>
            <a:r>
              <a:rPr lang="en-CA" dirty="0" smtClean="0"/>
              <a:t>As a coach, the type of questions used can determine the direction the team moves.</a:t>
            </a:r>
          </a:p>
          <a:p>
            <a:endParaRPr lang="en-CA" dirty="0"/>
          </a:p>
        </p:txBody>
      </p:sp>
    </p:spTree>
    <p:extLst>
      <p:ext uri="{BB962C8B-B14F-4D97-AF65-F5344CB8AC3E}">
        <p14:creationId xmlns:p14="http://schemas.microsoft.com/office/powerpoint/2010/main" val="72531750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Collaborative Action Research</a:t>
            </a:r>
            <a:endParaRPr lang="en-CA" dirty="0"/>
          </a:p>
        </p:txBody>
      </p:sp>
      <p:sp>
        <p:nvSpPr>
          <p:cNvPr id="3" name="Content Placeholder 2"/>
          <p:cNvSpPr>
            <a:spLocks noGrp="1"/>
          </p:cNvSpPr>
          <p:nvPr>
            <p:ph idx="1"/>
          </p:nvPr>
        </p:nvSpPr>
        <p:spPr/>
        <p:txBody>
          <a:bodyPr/>
          <a:lstStyle/>
          <a:p>
            <a:r>
              <a:rPr lang="en-CA" dirty="0" smtClean="0"/>
              <a:t>Examining a problem in teaching and learning as a foundation for a research/inquiry question</a:t>
            </a:r>
          </a:p>
          <a:p>
            <a:r>
              <a:rPr lang="en-CA" dirty="0" smtClean="0"/>
              <a:t>Seeing concrete examples of research (qualitative and quantitative data) and how it connects with the work we do in classrooms</a:t>
            </a:r>
          </a:p>
          <a:p>
            <a:r>
              <a:rPr lang="en-CA" dirty="0" smtClean="0"/>
              <a:t>Opportunities to make connections with our boards to access resources</a:t>
            </a:r>
            <a:endParaRPr lang="en-CA" dirty="0"/>
          </a:p>
        </p:txBody>
      </p:sp>
    </p:spTree>
    <p:extLst>
      <p:ext uri="{BB962C8B-B14F-4D97-AF65-F5344CB8AC3E}">
        <p14:creationId xmlns:p14="http://schemas.microsoft.com/office/powerpoint/2010/main" val="338229889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 Room</a:t>
            </a:r>
            <a:endParaRPr lang="en-CA" dirty="0"/>
          </a:p>
        </p:txBody>
      </p:sp>
      <p:sp>
        <p:nvSpPr>
          <p:cNvPr id="3" name="Content Placeholder 2"/>
          <p:cNvSpPr>
            <a:spLocks noGrp="1"/>
          </p:cNvSpPr>
          <p:nvPr>
            <p:ph idx="1"/>
          </p:nvPr>
        </p:nvSpPr>
        <p:spPr/>
        <p:txBody>
          <a:bodyPr/>
          <a:lstStyle/>
          <a:p>
            <a:r>
              <a:rPr lang="en-CA" dirty="0" smtClean="0"/>
              <a:t>It is not cheating to quickly select a range of appropriate resources for a colleague</a:t>
            </a:r>
          </a:p>
          <a:p>
            <a:r>
              <a:rPr lang="en-CA" dirty="0" smtClean="0"/>
              <a:t>The excitement around creating resources for the parent audience.. Bring on </a:t>
            </a:r>
            <a:r>
              <a:rPr lang="en-CA" dirty="0" err="1" smtClean="0"/>
              <a:t>Mathies</a:t>
            </a:r>
            <a:endParaRPr lang="en-CA" dirty="0" smtClean="0"/>
          </a:p>
          <a:p>
            <a:r>
              <a:rPr lang="en-CA" dirty="0" smtClean="0"/>
              <a:t>People new to the role who have used classroom materials were excited to find a wealth of facilitation resources</a:t>
            </a:r>
            <a:endParaRPr lang="en-CA" dirty="0"/>
          </a:p>
        </p:txBody>
      </p:sp>
    </p:spTree>
    <p:extLst>
      <p:ext uri="{BB962C8B-B14F-4D97-AF65-F5344CB8AC3E}">
        <p14:creationId xmlns:p14="http://schemas.microsoft.com/office/powerpoint/2010/main" val="19318368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Agenda</a:t>
            </a:r>
            <a:endParaRPr lang="en-US" dirty="0"/>
          </a:p>
        </p:txBody>
      </p:sp>
      <p:sp>
        <p:nvSpPr>
          <p:cNvPr id="3" name="Content Placeholder 2"/>
          <p:cNvSpPr>
            <a:spLocks noGrp="1"/>
          </p:cNvSpPr>
          <p:nvPr>
            <p:ph idx="1"/>
          </p:nvPr>
        </p:nvSpPr>
        <p:spPr/>
        <p:txBody>
          <a:bodyPr/>
          <a:lstStyle/>
          <a:p>
            <a:r>
              <a:rPr lang="en-US" dirty="0" smtClean="0"/>
              <a:t>Consolidating Our Learning</a:t>
            </a:r>
          </a:p>
          <a:p>
            <a:r>
              <a:rPr lang="en-US" dirty="0" smtClean="0"/>
              <a:t>Aha Moments</a:t>
            </a:r>
          </a:p>
          <a:p>
            <a:r>
              <a:rPr lang="en-US" dirty="0" smtClean="0"/>
              <a:t>Tensions and Paradoxes</a:t>
            </a:r>
          </a:p>
          <a:p>
            <a:r>
              <a:rPr lang="en-US" dirty="0" smtClean="0"/>
              <a:t>Professional Learning Opportunities</a:t>
            </a:r>
          </a:p>
          <a:p>
            <a:r>
              <a:rPr lang="en-US" dirty="0" smtClean="0"/>
              <a:t>Thank </a:t>
            </a:r>
            <a:r>
              <a:rPr lang="en-US" dirty="0" err="1" smtClean="0"/>
              <a:t>You’s</a:t>
            </a:r>
            <a:endParaRPr lang="en-US" dirty="0" smtClean="0"/>
          </a:p>
          <a:p>
            <a:endParaRPr lang="en-US" dirty="0" smtClean="0"/>
          </a:p>
          <a:p>
            <a:endParaRPr lang="en-US" dirty="0"/>
          </a:p>
        </p:txBody>
      </p:sp>
    </p:spTree>
    <p:extLst>
      <p:ext uri="{BB962C8B-B14F-4D97-AF65-F5344CB8AC3E}">
        <p14:creationId xmlns:p14="http://schemas.microsoft.com/office/powerpoint/2010/main" val="4917863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Tensions and Paradoxes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945660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txBody>
          <a:bodyPr/>
          <a:lstStyle/>
          <a:p>
            <a:r>
              <a:rPr lang="en-US" dirty="0" smtClean="0">
                <a:solidFill>
                  <a:srgbClr val="000000"/>
                </a:solidFill>
              </a:rPr>
              <a:t>Tensions (Paradoxes) Identified</a:t>
            </a:r>
            <a:endParaRPr lang="en-US" dirty="0">
              <a:solidFill>
                <a:srgbClr val="000000"/>
              </a:solidFill>
            </a:endParaRPr>
          </a:p>
        </p:txBody>
      </p:sp>
      <p:sp>
        <p:nvSpPr>
          <p:cNvPr id="3" name="Content Placeholder 2"/>
          <p:cNvSpPr>
            <a:spLocks noGrp="1"/>
          </p:cNvSpPr>
          <p:nvPr>
            <p:ph idx="1"/>
          </p:nvPr>
        </p:nvSpPr>
        <p:spPr>
          <a:xfrm>
            <a:off x="457199" y="1600201"/>
            <a:ext cx="8538345" cy="3914420"/>
          </a:xfrm>
        </p:spPr>
        <p:txBody>
          <a:bodyPr>
            <a:normAutofit/>
          </a:bodyPr>
          <a:lstStyle/>
          <a:p>
            <a:pPr marL="0" indent="0">
              <a:buNone/>
            </a:pPr>
            <a:r>
              <a:rPr lang="en-CA" sz="2800" dirty="0" smtClean="0"/>
              <a:t>goal oriented 				</a:t>
            </a:r>
            <a:r>
              <a:rPr lang="en-CA" sz="2800" i="1" dirty="0" smtClean="0"/>
              <a:t>yet</a:t>
            </a:r>
            <a:r>
              <a:rPr lang="en-CA" sz="2800" dirty="0" smtClean="0"/>
              <a:t>		flexible</a:t>
            </a:r>
            <a:endParaRPr lang="en-US" sz="2800" dirty="0" smtClean="0"/>
          </a:p>
          <a:p>
            <a:pPr marL="0" indent="0">
              <a:buNone/>
            </a:pPr>
            <a:r>
              <a:rPr lang="en-CA" sz="2800" dirty="0" smtClean="0"/>
              <a:t>focus on the big stuff 		</a:t>
            </a:r>
            <a:r>
              <a:rPr lang="en-CA" sz="2800" i="1" dirty="0" smtClean="0"/>
              <a:t>yet </a:t>
            </a:r>
            <a:r>
              <a:rPr lang="en-CA" sz="2800" dirty="0" smtClean="0"/>
              <a:t>	narrow in for precision</a:t>
            </a:r>
            <a:endParaRPr lang="en-US" sz="2800" dirty="0" smtClean="0"/>
          </a:p>
          <a:p>
            <a:pPr marL="0" indent="0">
              <a:buNone/>
            </a:pPr>
            <a:r>
              <a:rPr lang="en-CA" sz="2800" dirty="0" smtClean="0"/>
              <a:t>anticipate needs 			</a:t>
            </a:r>
            <a:r>
              <a:rPr lang="en-CA" sz="2800" i="1" dirty="0" smtClean="0"/>
              <a:t>yet</a:t>
            </a:r>
            <a:r>
              <a:rPr lang="en-CA" sz="2800" dirty="0" smtClean="0"/>
              <a:t>		be ready for surprises</a:t>
            </a:r>
            <a:endParaRPr lang="en-US" sz="2800" dirty="0" smtClean="0"/>
          </a:p>
          <a:p>
            <a:pPr marL="0" indent="0">
              <a:buNone/>
            </a:pPr>
            <a:r>
              <a:rPr lang="en-CA" sz="2800" dirty="0" smtClean="0"/>
              <a:t>pedagogy 					</a:t>
            </a:r>
            <a:r>
              <a:rPr lang="en-CA" sz="2800" i="1" dirty="0" smtClean="0"/>
              <a:t>yet</a:t>
            </a:r>
            <a:r>
              <a:rPr lang="en-CA" sz="2800" dirty="0" smtClean="0"/>
              <a:t>		content</a:t>
            </a:r>
            <a:endParaRPr lang="en-US" sz="2800" dirty="0" smtClean="0"/>
          </a:p>
          <a:p>
            <a:pPr marL="0" indent="0">
              <a:buNone/>
            </a:pPr>
            <a:r>
              <a:rPr lang="en-CA" sz="2800" dirty="0" smtClean="0"/>
              <a:t>create new knowledge 	</a:t>
            </a:r>
            <a:r>
              <a:rPr lang="en-CA" sz="2800" i="1" dirty="0" smtClean="0"/>
              <a:t>yet</a:t>
            </a:r>
            <a:r>
              <a:rPr lang="en-CA" sz="2800" dirty="0" smtClean="0"/>
              <a:t>	 	convey known knowledge</a:t>
            </a:r>
          </a:p>
          <a:p>
            <a:pPr marL="0" indent="0">
              <a:buNone/>
            </a:pPr>
            <a:r>
              <a:rPr lang="en-CA" sz="2800" dirty="0" smtClean="0"/>
              <a:t>cultural capital 				</a:t>
            </a:r>
            <a:r>
              <a:rPr lang="en-CA" sz="2800" i="1" dirty="0" smtClean="0"/>
              <a:t>yet</a:t>
            </a:r>
            <a:r>
              <a:rPr lang="en-CA" sz="2800" dirty="0" smtClean="0"/>
              <a:t>		self-doubt</a:t>
            </a:r>
            <a:endParaRPr lang="en-US" sz="2800" dirty="0" smtClean="0"/>
          </a:p>
          <a:p>
            <a:pPr marL="0" indent="0">
              <a:buNone/>
            </a:pPr>
            <a:r>
              <a:rPr lang="en-CA" sz="2800" dirty="0" smtClean="0"/>
              <a:t>learner 						</a:t>
            </a:r>
            <a:r>
              <a:rPr lang="en-CA" sz="2800" i="1" dirty="0" smtClean="0"/>
              <a:t>yet</a:t>
            </a:r>
            <a:r>
              <a:rPr lang="en-CA" sz="2800" dirty="0" smtClean="0"/>
              <a:t>		facilitator</a:t>
            </a:r>
            <a:endParaRPr lang="en-US" sz="2800" dirty="0"/>
          </a:p>
        </p:txBody>
      </p:sp>
      <p:sp>
        <p:nvSpPr>
          <p:cNvPr id="4" name="TextBox 3"/>
          <p:cNvSpPr txBox="1"/>
          <p:nvPr/>
        </p:nvSpPr>
        <p:spPr>
          <a:xfrm>
            <a:off x="5949995" y="5750659"/>
            <a:ext cx="3045550" cy="954107"/>
          </a:xfrm>
          <a:prstGeom prst="rect">
            <a:avLst/>
          </a:prstGeom>
          <a:noFill/>
          <a:ln>
            <a:solidFill>
              <a:srgbClr val="4F81BD"/>
            </a:solidFill>
          </a:ln>
        </p:spPr>
        <p:txBody>
          <a:bodyPr wrap="square" rtlCol="0">
            <a:spAutoFit/>
          </a:bodyPr>
          <a:lstStyle/>
          <a:p>
            <a:pPr algn="r"/>
            <a:r>
              <a:rPr lang="en-US" sz="1400" dirty="0" smtClean="0">
                <a:solidFill>
                  <a:schemeClr val="accent1"/>
                </a:solidFill>
              </a:rPr>
              <a:t>Some of the paradoxes identified by a team of 3 facilitators engaged in collaborative inquiry about their work</a:t>
            </a:r>
            <a:r>
              <a:rPr lang="en-US" sz="1400" dirty="0"/>
              <a:t> </a:t>
            </a:r>
            <a:r>
              <a:rPr lang="en-US" sz="1400" dirty="0" smtClean="0">
                <a:solidFill>
                  <a:srgbClr val="4F81BD"/>
                </a:solidFill>
              </a:rPr>
              <a:t>(2012-2013)</a:t>
            </a:r>
            <a:endParaRPr lang="en-US" sz="1400" dirty="0">
              <a:solidFill>
                <a:srgbClr val="4F81BD"/>
              </a:solidFill>
            </a:endParaRPr>
          </a:p>
        </p:txBody>
      </p:sp>
    </p:spTree>
    <p:extLst>
      <p:ext uri="{BB962C8B-B14F-4D97-AF65-F5344CB8AC3E}">
        <p14:creationId xmlns:p14="http://schemas.microsoft.com/office/powerpoint/2010/main" val="3092535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txBody>
          <a:bodyPr>
            <a:normAutofit/>
          </a:bodyPr>
          <a:lstStyle/>
          <a:p>
            <a:r>
              <a:rPr lang="en-US" dirty="0" smtClean="0">
                <a:solidFill>
                  <a:srgbClr val="000000"/>
                </a:solidFill>
              </a:rPr>
              <a:t>Revealing and Mining the Tensions</a:t>
            </a:r>
            <a:endParaRPr lang="en-US" dirty="0">
              <a:solidFill>
                <a:srgbClr val="000000"/>
              </a:solidFill>
            </a:endParaRPr>
          </a:p>
        </p:txBody>
      </p:sp>
      <p:sp>
        <p:nvSpPr>
          <p:cNvPr id="3" name="Content Placeholder 2"/>
          <p:cNvSpPr>
            <a:spLocks noGrp="1"/>
          </p:cNvSpPr>
          <p:nvPr>
            <p:ph idx="1"/>
          </p:nvPr>
        </p:nvSpPr>
        <p:spPr/>
        <p:txBody>
          <a:bodyPr/>
          <a:lstStyle/>
          <a:p>
            <a:r>
              <a:rPr lang="en-US" dirty="0" smtClean="0"/>
              <a:t>Challenge you to do this:</a:t>
            </a:r>
          </a:p>
          <a:p>
            <a:pPr lvl="1"/>
            <a:r>
              <a:rPr lang="en-US" dirty="0" smtClean="0"/>
              <a:t>Next year, keep a log of tensions you are noticing</a:t>
            </a:r>
          </a:p>
          <a:p>
            <a:pPr lvl="1"/>
            <a:r>
              <a:rPr lang="en-US" dirty="0" smtClean="0"/>
              <a:t>Share these with a colleague or if appropriate your professional learning team</a:t>
            </a:r>
          </a:p>
          <a:p>
            <a:pPr lvl="1"/>
            <a:r>
              <a:rPr lang="en-US" dirty="0" smtClean="0"/>
              <a:t>Write about it</a:t>
            </a:r>
            <a:endParaRPr lang="en-US" dirty="0"/>
          </a:p>
          <a:p>
            <a:pPr lvl="1"/>
            <a:r>
              <a:rPr lang="en-US" dirty="0" smtClean="0"/>
              <a:t>Learn from it</a:t>
            </a:r>
          </a:p>
          <a:p>
            <a:pPr lvl="1"/>
            <a:r>
              <a:rPr lang="en-US" dirty="0" smtClean="0"/>
              <a:t>Topic for future meetings together (capacity building meetings)</a:t>
            </a:r>
          </a:p>
        </p:txBody>
      </p:sp>
    </p:spTree>
    <p:extLst>
      <p:ext uri="{BB962C8B-B14F-4D97-AF65-F5344CB8AC3E}">
        <p14:creationId xmlns:p14="http://schemas.microsoft.com/office/powerpoint/2010/main" val="406837270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Why Content</a:t>
            </a:r>
            <a:r>
              <a:rPr lang="en-US" smtClean="0"/>
              <a:t>?</a:t>
            </a:r>
            <a:endParaRPr lang="en-US"/>
          </a:p>
        </p:txBody>
      </p:sp>
      <p:sp>
        <p:nvSpPr>
          <p:cNvPr id="3" name="Content Placeholder 2"/>
          <p:cNvSpPr>
            <a:spLocks noGrp="1"/>
          </p:cNvSpPr>
          <p:nvPr>
            <p:ph idx="1"/>
          </p:nvPr>
        </p:nvSpPr>
        <p:spPr>
          <a:xfrm>
            <a:off x="457200" y="1545771"/>
            <a:ext cx="8229600" cy="4525963"/>
          </a:xfrm>
        </p:spPr>
        <p:txBody>
          <a:bodyPr/>
          <a:lstStyle/>
          <a:p>
            <a:pPr marL="0" indent="0">
              <a:buNone/>
            </a:pPr>
            <a:r>
              <a:rPr lang="en-US" dirty="0" smtClean="0"/>
              <a:t>Research indicates focusing on specific content has significant impact.</a:t>
            </a:r>
          </a:p>
          <a:p>
            <a:pPr marL="0" indent="0">
              <a:buNone/>
            </a:pPr>
            <a:r>
              <a:rPr lang="en-US" dirty="0" smtClean="0"/>
              <a:t>There are challenges:</a:t>
            </a:r>
          </a:p>
          <a:p>
            <a:r>
              <a:rPr lang="en-US" dirty="0" smtClean="0"/>
              <a:t>Important mathematics vs. important in the moment mathematics</a:t>
            </a:r>
          </a:p>
          <a:p>
            <a:r>
              <a:rPr lang="en-US" dirty="0" smtClean="0"/>
              <a:t>Connecting across grades and courses</a:t>
            </a:r>
          </a:p>
          <a:p>
            <a:r>
              <a:rPr lang="en-US" dirty="0" smtClean="0"/>
              <a:t>Instructional processes and policies appear to be taking a back seat</a:t>
            </a:r>
          </a:p>
          <a:p>
            <a:endParaRPr lang="en-US" dirty="0"/>
          </a:p>
        </p:txBody>
      </p:sp>
    </p:spTree>
    <p:extLst>
      <p:ext uri="{BB962C8B-B14F-4D97-AF65-F5344CB8AC3E}">
        <p14:creationId xmlns:p14="http://schemas.microsoft.com/office/powerpoint/2010/main" val="203642639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txBody>
          <a:bodyPr>
            <a:normAutofit fontScale="90000"/>
          </a:bodyPr>
          <a:lstStyle/>
          <a:p>
            <a:r>
              <a:rPr lang="en-US" dirty="0" smtClean="0">
                <a:solidFill>
                  <a:srgbClr val="000000"/>
                </a:solidFill>
              </a:rPr>
              <a:t>Big Challenge: Facilitating math when you don’t know it all</a:t>
            </a:r>
            <a:endParaRPr lang="en-US" dirty="0">
              <a:solidFill>
                <a:srgbClr val="000000"/>
              </a:solidFill>
            </a:endParaRPr>
          </a:p>
        </p:txBody>
      </p:sp>
      <p:sp>
        <p:nvSpPr>
          <p:cNvPr id="3" name="Content Placeholder 2"/>
          <p:cNvSpPr>
            <a:spLocks noGrp="1"/>
          </p:cNvSpPr>
          <p:nvPr>
            <p:ph idx="1"/>
          </p:nvPr>
        </p:nvSpPr>
        <p:spPr>
          <a:xfrm>
            <a:off x="457200" y="1600201"/>
            <a:ext cx="8229600" cy="4783666"/>
          </a:xfrm>
          <a:solidFill>
            <a:schemeClr val="accent1">
              <a:lumMod val="20000"/>
              <a:lumOff val="80000"/>
            </a:schemeClr>
          </a:solidFill>
        </p:spPr>
        <p:txBody>
          <a:bodyPr>
            <a:normAutofit fontScale="85000" lnSpcReduction="20000"/>
          </a:bodyPr>
          <a:lstStyle/>
          <a:p>
            <a:pPr marL="0" indent="0">
              <a:buNone/>
            </a:pPr>
            <a:r>
              <a:rPr lang="en-US" dirty="0"/>
              <a:t>Complexities of facilitating math </a:t>
            </a:r>
            <a:r>
              <a:rPr lang="en-US" dirty="0" smtClean="0"/>
              <a:t>- no </a:t>
            </a:r>
            <a:r>
              <a:rPr lang="en-US" dirty="0"/>
              <a:t>simple or quick solutions but…</a:t>
            </a:r>
            <a:r>
              <a:rPr lang="en-US" dirty="0" smtClean="0"/>
              <a:t>. </a:t>
            </a:r>
          </a:p>
          <a:p>
            <a:pPr marL="571500" indent="-571500">
              <a:buAutoNum type="romanLcParenBoth"/>
            </a:pPr>
            <a:r>
              <a:rPr lang="en-US" dirty="0" smtClean="0"/>
              <a:t>in</a:t>
            </a:r>
            <a:r>
              <a:rPr lang="en-US" dirty="0"/>
              <a:t>-between session </a:t>
            </a:r>
            <a:r>
              <a:rPr lang="en-US" dirty="0" smtClean="0"/>
              <a:t>learning </a:t>
            </a:r>
          </a:p>
          <a:p>
            <a:pPr marL="571500" indent="-571500">
              <a:buAutoNum type="romanLcParenBoth"/>
            </a:pPr>
            <a:r>
              <a:rPr lang="en-US" dirty="0" smtClean="0"/>
              <a:t>sustained team inquiry</a:t>
            </a:r>
          </a:p>
          <a:p>
            <a:pPr marL="571500" indent="-571500">
              <a:buAutoNum type="romanLcParenBoth"/>
            </a:pPr>
            <a:r>
              <a:rPr lang="en-US" dirty="0" smtClean="0"/>
              <a:t>moves </a:t>
            </a:r>
            <a:r>
              <a:rPr lang="en-US" dirty="0"/>
              <a:t>beyond surface learning with content </a:t>
            </a:r>
            <a:r>
              <a:rPr lang="en-US" dirty="0" smtClean="0"/>
              <a:t>focus</a:t>
            </a:r>
          </a:p>
          <a:p>
            <a:r>
              <a:rPr lang="en-US" dirty="0" smtClean="0"/>
              <a:t>Networking in this room (find some buddies – help one another with content)</a:t>
            </a:r>
          </a:p>
          <a:p>
            <a:r>
              <a:rPr lang="en-US" dirty="0" smtClean="0"/>
              <a:t>Networking in your own district (find more buddies!) that can help you</a:t>
            </a:r>
          </a:p>
          <a:p>
            <a:r>
              <a:rPr lang="en-US" dirty="0" err="1" smtClean="0"/>
              <a:t>Honouring</a:t>
            </a:r>
            <a:r>
              <a:rPr lang="en-US" dirty="0" smtClean="0"/>
              <a:t> </a:t>
            </a:r>
            <a:r>
              <a:rPr lang="en-US" dirty="0"/>
              <a:t>people who are not particularly strong in math; for that person inquiry involves risk-taking and learning </a:t>
            </a:r>
            <a:r>
              <a:rPr lang="en-US" dirty="0" smtClean="0"/>
              <a:t>stance</a:t>
            </a:r>
            <a:endParaRPr lang="en-US" dirty="0"/>
          </a:p>
        </p:txBody>
      </p:sp>
      <p:sp>
        <p:nvSpPr>
          <p:cNvPr id="4" name="TextBox 3"/>
          <p:cNvSpPr txBox="1"/>
          <p:nvPr/>
        </p:nvSpPr>
        <p:spPr>
          <a:xfrm>
            <a:off x="4284133" y="6383867"/>
            <a:ext cx="4402667" cy="461665"/>
          </a:xfrm>
          <a:prstGeom prst="rect">
            <a:avLst/>
          </a:prstGeom>
          <a:noFill/>
        </p:spPr>
        <p:txBody>
          <a:bodyPr wrap="square" rtlCol="0">
            <a:spAutoFit/>
          </a:bodyPr>
          <a:lstStyle/>
          <a:p>
            <a:pPr algn="r"/>
            <a:r>
              <a:rPr lang="en-US" sz="2400" b="1" dirty="0" smtClean="0">
                <a:solidFill>
                  <a:schemeClr val="accent2"/>
                </a:solidFill>
              </a:rPr>
              <a:t>None of us know it all…</a:t>
            </a:r>
            <a:r>
              <a:rPr lang="en-US" dirty="0" smtClean="0"/>
              <a:t>.</a:t>
            </a:r>
            <a:endParaRPr lang="en-US" dirty="0"/>
          </a:p>
        </p:txBody>
      </p:sp>
    </p:spTree>
    <p:extLst>
      <p:ext uri="{BB962C8B-B14F-4D97-AF65-F5344CB8AC3E}">
        <p14:creationId xmlns:p14="http://schemas.microsoft.com/office/powerpoint/2010/main" val="245532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Learning Opportunities</a:t>
            </a:r>
            <a:endParaRPr lang="en-US" dirty="0"/>
          </a:p>
        </p:txBody>
      </p:sp>
    </p:spTree>
    <p:extLst>
      <p:ext uri="{BB962C8B-B14F-4D97-AF65-F5344CB8AC3E}">
        <p14:creationId xmlns:p14="http://schemas.microsoft.com/office/powerpoint/2010/main" val="26104467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Professional Learning Opportunities</a:t>
            </a:r>
            <a:endParaRPr lang="en-US" dirty="0"/>
          </a:p>
        </p:txBody>
      </p:sp>
      <p:sp>
        <p:nvSpPr>
          <p:cNvPr id="5" name="Content Placeholder 4"/>
          <p:cNvSpPr>
            <a:spLocks noGrp="1"/>
          </p:cNvSpPr>
          <p:nvPr>
            <p:ph idx="1"/>
          </p:nvPr>
        </p:nvSpPr>
        <p:spPr>
          <a:xfrm>
            <a:off x="457199" y="1600200"/>
            <a:ext cx="8450943" cy="4525963"/>
          </a:xfrm>
        </p:spPr>
        <p:txBody>
          <a:bodyPr/>
          <a:lstStyle/>
          <a:p>
            <a:r>
              <a:rPr lang="en-US" dirty="0" smtClean="0"/>
              <a:t>Regional Board Teams</a:t>
            </a:r>
          </a:p>
          <a:p>
            <a:pPr lvl="1"/>
            <a:r>
              <a:rPr lang="en-US" dirty="0" smtClean="0"/>
              <a:t>Capacity Building K-12 </a:t>
            </a:r>
          </a:p>
          <a:p>
            <a:r>
              <a:rPr lang="en-US" dirty="0" smtClean="0"/>
              <a:t>Board/School Educator Teams</a:t>
            </a:r>
          </a:p>
          <a:p>
            <a:pPr lvl="1"/>
            <a:r>
              <a:rPr lang="en-US" dirty="0" smtClean="0"/>
              <a:t>Provincial Mathematics Facilitators</a:t>
            </a:r>
          </a:p>
          <a:p>
            <a:r>
              <a:rPr lang="en-US" dirty="0" smtClean="0"/>
              <a:t>Individual</a:t>
            </a:r>
          </a:p>
          <a:p>
            <a:pPr lvl="1"/>
            <a:r>
              <a:rPr lang="en-US" dirty="0" smtClean="0"/>
              <a:t>Adobe Connect Sessions/Series – specific topics</a:t>
            </a:r>
          </a:p>
          <a:p>
            <a:r>
              <a:rPr lang="en-US" dirty="0" smtClean="0"/>
              <a:t>Other </a:t>
            </a:r>
          </a:p>
          <a:p>
            <a:pPr lvl="1"/>
            <a:endParaRPr lang="en-US" dirty="0" smtClean="0"/>
          </a:p>
          <a:p>
            <a:endParaRPr lang="en-US" dirty="0" smtClean="0"/>
          </a:p>
        </p:txBody>
      </p:sp>
    </p:spTree>
    <p:extLst>
      <p:ext uri="{BB962C8B-B14F-4D97-AF65-F5344CB8AC3E}">
        <p14:creationId xmlns:p14="http://schemas.microsoft.com/office/powerpoint/2010/main" val="287850162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208"/>
            <a:ext cx="8229600" cy="1143000"/>
          </a:xfrm>
          <a:ln>
            <a:solidFill>
              <a:srgbClr val="FFFFFF"/>
            </a:solidFill>
          </a:ln>
        </p:spPr>
        <p:txBody>
          <a:bodyPr>
            <a:normAutofit/>
          </a:bodyPr>
          <a:lstStyle/>
          <a:p>
            <a:r>
              <a:rPr lang="en-US" dirty="0" smtClean="0">
                <a:ln>
                  <a:solidFill>
                    <a:schemeClr val="tx1"/>
                  </a:solidFill>
                </a:ln>
              </a:rPr>
              <a:t>Capacity Building K-12 Sessions</a:t>
            </a:r>
            <a:endParaRPr lang="en-US" dirty="0">
              <a:ln>
                <a:solidFill>
                  <a:schemeClr val="tx1"/>
                </a:solidFill>
              </a:ln>
            </a:endParaRPr>
          </a:p>
        </p:txBody>
      </p:sp>
      <p:graphicFrame>
        <p:nvGraphicFramePr>
          <p:cNvPr id="4" name="Table 3"/>
          <p:cNvGraphicFramePr>
            <a:graphicFrameLocks noGrp="1"/>
          </p:cNvGraphicFramePr>
          <p:nvPr>
            <p:extLst>
              <p:ext uri="{D42A27DB-BD31-4B8C-83A1-F6EECF244321}">
                <p14:modId xmlns:p14="http://schemas.microsoft.com/office/powerpoint/2010/main" val="2691167934"/>
              </p:ext>
            </p:extLst>
          </p:nvPr>
        </p:nvGraphicFramePr>
        <p:xfrm>
          <a:off x="1595619" y="1248505"/>
          <a:ext cx="6352472" cy="4868419"/>
        </p:xfrm>
        <a:graphic>
          <a:graphicData uri="http://schemas.openxmlformats.org/drawingml/2006/table">
            <a:tbl>
              <a:tblPr firstRow="1" bandRow="1">
                <a:tableStyleId>{5C22544A-7EE6-4342-B048-85BDC9FD1C3A}</a:tableStyleId>
              </a:tblPr>
              <a:tblGrid>
                <a:gridCol w="2563631"/>
                <a:gridCol w="3788841"/>
              </a:tblGrid>
              <a:tr h="758363">
                <a:tc>
                  <a:txBody>
                    <a:bodyPr/>
                    <a:lstStyle/>
                    <a:p>
                      <a:r>
                        <a:rPr lang="en-US" sz="2800" b="1" kern="1200" dirty="0" smtClean="0">
                          <a:solidFill>
                            <a:schemeClr val="lt1"/>
                          </a:solidFill>
                          <a:latin typeface="+mn-lt"/>
                          <a:ea typeface="+mn-ea"/>
                          <a:cs typeface="+mn-cs"/>
                        </a:rPr>
                        <a:t>Region	</a:t>
                      </a:r>
                    </a:p>
                  </a:txBody>
                  <a:tcPr anchor="ctr">
                    <a:lnL w="38100" cap="flat" cmpd="sng" algn="ctr">
                      <a:solidFill>
                        <a:scrgbClr r="0" g="0" b="0"/>
                      </a:solidFill>
                      <a:prstDash val="solid"/>
                      <a:round/>
                      <a:headEnd type="none" w="med" len="med"/>
                      <a:tailEnd type="none" w="med" len="med"/>
                    </a:lnL>
                    <a:lnT w="381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2800" b="1" kern="1200" dirty="0" smtClean="0">
                          <a:solidFill>
                            <a:schemeClr val="lt1"/>
                          </a:solidFill>
                          <a:latin typeface="+mn-lt"/>
                          <a:ea typeface="+mn-ea"/>
                          <a:cs typeface="+mn-cs"/>
                        </a:rPr>
                        <a:t>Dates</a:t>
                      </a:r>
                    </a:p>
                  </a:txBody>
                  <a:tcPr anchor="ctr">
                    <a:lnR w="38100" cap="flat" cmpd="sng" algn="ctr">
                      <a:solidFill>
                        <a:scrgbClr r="0" g="0" b="0"/>
                      </a:solidFill>
                      <a:prstDash val="solid"/>
                      <a:round/>
                      <a:headEnd type="none" w="med" len="med"/>
                      <a:tailEnd type="none" w="med" len="med"/>
                    </a:lnR>
                    <a:lnT w="38100" cap="flat" cmpd="sng" algn="ctr">
                      <a:solidFill>
                        <a:scrgbClr r="0" g="0" b="0"/>
                      </a:solidFill>
                      <a:prstDash val="solid"/>
                      <a:round/>
                      <a:headEnd type="none" w="med" len="med"/>
                      <a:tailEnd type="none" w="med" len="med"/>
                    </a:lnT>
                  </a:tcPr>
                </a:tc>
              </a:tr>
              <a:tr h="652574">
                <a:tc>
                  <a:txBody>
                    <a:bodyPr/>
                    <a:lstStyle/>
                    <a:p>
                      <a:r>
                        <a:rPr lang="en-US" sz="2800" kern="1200" dirty="0" smtClean="0">
                          <a:solidFill>
                            <a:schemeClr val="dk1"/>
                          </a:solidFill>
                          <a:latin typeface="+mn-lt"/>
                          <a:ea typeface="+mn-ea"/>
                          <a:cs typeface="+mn-cs"/>
                        </a:rPr>
                        <a:t>Toronto	</a:t>
                      </a:r>
                      <a:endParaRPr lang="en-US" sz="2800" dirty="0"/>
                    </a:p>
                  </a:txBody>
                  <a:tcPr anchor="ctr">
                    <a:lnL w="381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sz="2800" kern="1200" dirty="0" smtClean="0">
                          <a:solidFill>
                            <a:schemeClr val="dk1"/>
                          </a:solidFill>
                          <a:latin typeface="+mn-lt"/>
                          <a:ea typeface="+mn-ea"/>
                          <a:cs typeface="+mn-cs"/>
                        </a:rPr>
                        <a:t>September 26 and 27</a:t>
                      </a:r>
                    </a:p>
                  </a:txBody>
                  <a:tcPr anchor="ctr">
                    <a:lnL w="12700" cap="flat" cmpd="sng" algn="ctr">
                      <a:noFill/>
                      <a:prstDash val="solid"/>
                      <a:round/>
                      <a:headEnd type="none" w="med" len="med"/>
                      <a:tailEnd type="none" w="med" len="med"/>
                    </a:lnL>
                    <a:lnR w="38100" cap="flat" cmpd="sng" algn="ctr">
                      <a:solidFill>
                        <a:scrgbClr r="0" g="0" b="0"/>
                      </a:solidFill>
                      <a:prstDash val="solid"/>
                      <a:round/>
                      <a:headEnd type="none" w="med" len="med"/>
                      <a:tailEnd type="none" w="med" len="med"/>
                    </a:lnR>
                  </a:tcPr>
                </a:tc>
              </a:tr>
              <a:tr h="603248">
                <a:tc>
                  <a:txBody>
                    <a:bodyPr/>
                    <a:lstStyle/>
                    <a:p>
                      <a:r>
                        <a:rPr lang="en-US" sz="2800" dirty="0" smtClean="0"/>
                        <a:t>London</a:t>
                      </a:r>
                      <a:r>
                        <a:rPr lang="en-US" sz="2800" baseline="0" dirty="0" smtClean="0"/>
                        <a:t> East</a:t>
                      </a:r>
                      <a:endParaRPr lang="en-US" sz="2800" dirty="0"/>
                    </a:p>
                  </a:txBody>
                  <a:tcPr anchor="ctr">
                    <a:lnL w="38100" cap="flat" cmpd="sng" algn="ctr">
                      <a:solidFill>
                        <a:scrgbClr r="0" g="0" b="0"/>
                      </a:solidFill>
                      <a:prstDash val="solid"/>
                      <a:round/>
                      <a:headEnd type="none" w="med" len="med"/>
                      <a:tailEnd type="none" w="med" len="med"/>
                    </a:lnL>
                    <a:lnT w="12700" cap="flat" cmpd="sng" algn="ctr">
                      <a:noFill/>
                      <a:prstDash val="solid"/>
                      <a:round/>
                      <a:headEnd type="none" w="med" len="med"/>
                      <a:tailEnd type="none" w="med" len="med"/>
                    </a:lnT>
                  </a:tcPr>
                </a:tc>
                <a:tc>
                  <a:txBody>
                    <a:bodyPr/>
                    <a:lstStyle/>
                    <a:p>
                      <a:r>
                        <a:rPr lang="en-US" sz="2800" kern="1200" dirty="0" smtClean="0">
                          <a:solidFill>
                            <a:schemeClr val="dk1"/>
                          </a:solidFill>
                          <a:latin typeface="+mn-lt"/>
                          <a:ea typeface="+mn-ea"/>
                          <a:cs typeface="+mn-cs"/>
                        </a:rPr>
                        <a:t>October 1 and 2		</a:t>
                      </a:r>
                    </a:p>
                  </a:txBody>
                  <a:tcPr anchor="ctr">
                    <a:lnR w="38100" cap="flat" cmpd="sng" algn="ctr">
                      <a:solidFill>
                        <a:scrgbClr r="0" g="0" b="0"/>
                      </a:solidFill>
                      <a:prstDash val="solid"/>
                      <a:round/>
                      <a:headEnd type="none" w="med" len="med"/>
                      <a:tailEnd type="none" w="med" len="med"/>
                    </a:lnR>
                  </a:tcPr>
                </a:tc>
              </a:tr>
              <a:tr h="709084">
                <a:tc>
                  <a:txBody>
                    <a:bodyPr/>
                    <a:lstStyle/>
                    <a:p>
                      <a:r>
                        <a:rPr lang="en-US" sz="2800" dirty="0" smtClean="0"/>
                        <a:t>Thunder</a:t>
                      </a:r>
                      <a:r>
                        <a:rPr lang="en-US" sz="2800" baseline="0" dirty="0" smtClean="0"/>
                        <a:t> Bay</a:t>
                      </a:r>
                      <a:endParaRPr lang="en-US" sz="2800" dirty="0"/>
                    </a:p>
                  </a:txBody>
                  <a:tcPr anchor="ctr">
                    <a:lnL w="38100" cap="flat" cmpd="sng" algn="ctr">
                      <a:solidFill>
                        <a:scrgbClr r="0" g="0" b="0"/>
                      </a:solidFill>
                      <a:prstDash val="solid"/>
                      <a:round/>
                      <a:headEnd type="none" w="med" len="med"/>
                      <a:tailEnd type="none" w="med" len="med"/>
                    </a:lnL>
                  </a:tcPr>
                </a:tc>
                <a:tc>
                  <a:txBody>
                    <a:bodyPr/>
                    <a:lstStyle/>
                    <a:p>
                      <a:r>
                        <a:rPr lang="en-US" sz="2800" kern="1200" dirty="0" smtClean="0">
                          <a:solidFill>
                            <a:schemeClr val="dk1"/>
                          </a:solidFill>
                          <a:latin typeface="+mn-lt"/>
                          <a:ea typeface="+mn-ea"/>
                          <a:cs typeface="+mn-cs"/>
                        </a:rPr>
                        <a:t>October 16 and 17		</a:t>
                      </a:r>
                    </a:p>
                  </a:txBody>
                  <a:tcPr anchor="ctr">
                    <a:lnR w="38100" cap="flat" cmpd="sng" algn="ctr">
                      <a:solidFill>
                        <a:scrgbClr r="0" g="0" b="0"/>
                      </a:solidFill>
                      <a:prstDash val="solid"/>
                      <a:round/>
                      <a:headEnd type="none" w="med" len="med"/>
                      <a:tailEnd type="none" w="med" len="med"/>
                    </a:lnR>
                  </a:tcPr>
                </a:tc>
              </a:tr>
              <a:tr h="439369">
                <a:tc>
                  <a:txBody>
                    <a:bodyPr/>
                    <a:lstStyle/>
                    <a:p>
                      <a:r>
                        <a:rPr lang="en-US" sz="2800" dirty="0" smtClean="0"/>
                        <a:t>Sudbury</a:t>
                      </a:r>
                      <a:endParaRPr lang="en-US" sz="2800" dirty="0"/>
                    </a:p>
                  </a:txBody>
                  <a:tcPr anchor="ctr">
                    <a:lnL w="38100" cap="flat" cmpd="sng" algn="ctr">
                      <a:solidFill>
                        <a:scrgbClr r="0" g="0" b="0"/>
                      </a:solidFill>
                      <a:prstDash val="solid"/>
                      <a:round/>
                      <a:headEnd type="none" w="med" len="med"/>
                      <a:tailEnd type="none" w="med" len="med"/>
                    </a:lnL>
                  </a:tcPr>
                </a:tc>
                <a:tc>
                  <a:txBody>
                    <a:bodyPr/>
                    <a:lstStyle/>
                    <a:p>
                      <a:r>
                        <a:rPr lang="en-US" sz="2800" kern="1200" dirty="0" smtClean="0">
                          <a:solidFill>
                            <a:schemeClr val="dk1"/>
                          </a:solidFill>
                          <a:latin typeface="+mn-lt"/>
                          <a:ea typeface="+mn-ea"/>
                          <a:cs typeface="+mn-cs"/>
                        </a:rPr>
                        <a:t>October 16 and 17</a:t>
                      </a:r>
                      <a:endParaRPr lang="en-US" sz="2800" dirty="0"/>
                    </a:p>
                  </a:txBody>
                  <a:tcPr anchor="ctr">
                    <a:lnR w="38100" cap="flat" cmpd="sng" algn="ctr">
                      <a:solidFill>
                        <a:scrgbClr r="0" g="0" b="0"/>
                      </a:solidFill>
                      <a:prstDash val="solid"/>
                      <a:round/>
                      <a:headEnd type="none" w="med" len="med"/>
                      <a:tailEnd type="none" w="med" len="med"/>
                    </a:lnR>
                  </a:tcPr>
                </a:tc>
              </a:tr>
              <a:tr h="439369">
                <a:tc>
                  <a:txBody>
                    <a:bodyPr/>
                    <a:lstStyle/>
                    <a:p>
                      <a:r>
                        <a:rPr lang="en-US" sz="2800" dirty="0" smtClean="0"/>
                        <a:t>London West</a:t>
                      </a:r>
                      <a:endParaRPr lang="en-US" sz="2800" dirty="0"/>
                    </a:p>
                  </a:txBody>
                  <a:tcPr anchor="ctr">
                    <a:lnL w="38100" cap="flat" cmpd="sng" algn="ctr">
                      <a:solidFill>
                        <a:scrgbClr r="0" g="0" b="0"/>
                      </a:solidFill>
                      <a:prstDash val="solid"/>
                      <a:round/>
                      <a:headEnd type="none" w="med" len="med"/>
                      <a:tailEnd type="none" w="med" len="med"/>
                    </a:lnL>
                  </a:tcPr>
                </a:tc>
                <a:tc>
                  <a:txBody>
                    <a:bodyPr/>
                    <a:lstStyle/>
                    <a:p>
                      <a:r>
                        <a:rPr lang="en-US" sz="2800" kern="1200" dirty="0" smtClean="0">
                          <a:solidFill>
                            <a:schemeClr val="dk1"/>
                          </a:solidFill>
                          <a:latin typeface="+mn-lt"/>
                          <a:ea typeface="+mn-ea"/>
                          <a:cs typeface="+mn-cs"/>
                        </a:rPr>
                        <a:t>October 21 and 22	</a:t>
                      </a:r>
                      <a:endParaRPr lang="en-US" sz="2800" dirty="0"/>
                    </a:p>
                  </a:txBody>
                  <a:tcPr anchor="ctr">
                    <a:lnR w="38100" cap="flat" cmpd="sng" algn="ctr">
                      <a:solidFill>
                        <a:scrgbClr r="0" g="0" b="0"/>
                      </a:solidFill>
                      <a:prstDash val="solid"/>
                      <a:round/>
                      <a:headEnd type="none" w="med" len="med"/>
                      <a:tailEnd type="none" w="med" len="med"/>
                    </a:lnR>
                  </a:tcPr>
                </a:tc>
              </a:tr>
              <a:tr h="439369">
                <a:tc>
                  <a:txBody>
                    <a:bodyPr/>
                    <a:lstStyle/>
                    <a:p>
                      <a:r>
                        <a:rPr lang="en-US" sz="2800" dirty="0" smtClean="0"/>
                        <a:t>Barrie</a:t>
                      </a:r>
                      <a:endParaRPr lang="en-US" sz="2800" dirty="0"/>
                    </a:p>
                  </a:txBody>
                  <a:tcPr anchor="ctr">
                    <a:lnL w="38100" cap="flat" cmpd="sng" algn="ctr">
                      <a:solidFill>
                        <a:scrgbClr r="0" g="0" b="0"/>
                      </a:solidFill>
                      <a:prstDash val="solid"/>
                      <a:round/>
                      <a:headEnd type="none" w="med" len="med"/>
                      <a:tailEnd type="none" w="med" len="med"/>
                    </a:lnL>
                  </a:tcPr>
                </a:tc>
                <a:tc>
                  <a:txBody>
                    <a:bodyPr/>
                    <a:lstStyle/>
                    <a:p>
                      <a:r>
                        <a:rPr lang="en-US" sz="2800" b="0" i="0" u="none" strike="noStrike" kern="1200" baseline="0" dirty="0" smtClean="0">
                          <a:solidFill>
                            <a:srgbClr val="000000"/>
                          </a:solidFill>
                          <a:latin typeface="+mn-lt"/>
                        </a:rPr>
                        <a:t>October 29 and 30</a:t>
                      </a:r>
                      <a:endParaRPr lang="en-US" sz="2800" dirty="0"/>
                    </a:p>
                  </a:txBody>
                  <a:tcPr anchor="ctr">
                    <a:lnR w="38100" cap="flat" cmpd="sng" algn="ctr">
                      <a:solidFill>
                        <a:scrgbClr r="0" g="0" b="0"/>
                      </a:solidFill>
                      <a:prstDash val="solid"/>
                      <a:round/>
                      <a:headEnd type="none" w="med" len="med"/>
                      <a:tailEnd type="none" w="med" len="med"/>
                    </a:lnR>
                  </a:tcPr>
                </a:tc>
              </a:tr>
              <a:tr h="590671">
                <a:tc>
                  <a:txBody>
                    <a:bodyPr/>
                    <a:lstStyle/>
                    <a:p>
                      <a:r>
                        <a:rPr lang="en-US" sz="2800" dirty="0" smtClean="0"/>
                        <a:t>Ottawa</a:t>
                      </a:r>
                      <a:endParaRPr lang="en-US" sz="2800" dirty="0"/>
                    </a:p>
                  </a:txBody>
                  <a:tcPr anchor="ctr">
                    <a:lnL w="38100" cap="flat" cmpd="sng" algn="ctr">
                      <a:solidFill>
                        <a:scrgbClr r="0" g="0" b="0"/>
                      </a:solidFill>
                      <a:prstDash val="solid"/>
                      <a:round/>
                      <a:headEnd type="none" w="med" len="med"/>
                      <a:tailEnd type="none" w="med" len="med"/>
                    </a:lnL>
                    <a:lnB w="38100" cap="flat" cmpd="sng" algn="ctr">
                      <a:solidFill>
                        <a:scrgbClr r="0" g="0" b="0"/>
                      </a:solidFill>
                      <a:prstDash val="solid"/>
                      <a:round/>
                      <a:headEnd type="none" w="med" len="med"/>
                      <a:tailEnd type="none" w="med" len="med"/>
                    </a:lnB>
                  </a:tcPr>
                </a:tc>
                <a:tc>
                  <a:txBody>
                    <a:bodyPr/>
                    <a:lstStyle/>
                    <a:p>
                      <a:r>
                        <a:rPr lang="en-US" sz="2800" kern="1200" dirty="0" smtClean="0">
                          <a:solidFill>
                            <a:schemeClr val="dk1"/>
                          </a:solidFill>
                          <a:latin typeface="+mn-lt"/>
                          <a:ea typeface="+mn-ea"/>
                          <a:cs typeface="+mn-cs"/>
                        </a:rPr>
                        <a:t>November 5 and 6</a:t>
                      </a:r>
                    </a:p>
                  </a:txBody>
                  <a:tcPr anchor="ctr">
                    <a:lnR w="38100" cap="flat" cmpd="sng" algn="ctr">
                      <a:solidFill>
                        <a:scrgbClr r="0" g="0" b="0"/>
                      </a:solidFill>
                      <a:prstDash val="solid"/>
                      <a:round/>
                      <a:headEnd type="none" w="med" len="med"/>
                      <a:tailEnd type="none" w="med" len="med"/>
                    </a:lnR>
                    <a:lnB w="381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7799958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a:t>
            </a:r>
            <a:r>
              <a:rPr lang="en-US" dirty="0" err="1" smtClean="0"/>
              <a:t>You’s</a:t>
            </a:r>
            <a:endParaRPr lang="en-US" dirty="0"/>
          </a:p>
        </p:txBody>
      </p:sp>
    </p:spTree>
    <p:extLst>
      <p:ext uri="{BB962C8B-B14F-4D97-AF65-F5344CB8AC3E}">
        <p14:creationId xmlns:p14="http://schemas.microsoft.com/office/powerpoint/2010/main" val="405398676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Kempenfelt</a:t>
            </a:r>
            <a:r>
              <a:rPr lang="en-US" dirty="0" smtClean="0"/>
              <a:t> Staff</a:t>
            </a:r>
            <a:endParaRPr lang="en-US" dirty="0"/>
          </a:p>
        </p:txBody>
      </p:sp>
      <p:sp>
        <p:nvSpPr>
          <p:cNvPr id="3" name="Content Placeholder 2"/>
          <p:cNvSpPr>
            <a:spLocks noGrp="1"/>
          </p:cNvSpPr>
          <p:nvPr>
            <p:ph idx="1"/>
          </p:nvPr>
        </p:nvSpPr>
        <p:spPr/>
        <p:txBody>
          <a:bodyPr/>
          <a:lstStyle/>
          <a:p>
            <a:r>
              <a:rPr lang="en-US" dirty="0" smtClean="0"/>
              <a:t>Great Food</a:t>
            </a:r>
          </a:p>
          <a:p>
            <a:r>
              <a:rPr lang="en-US" dirty="0" smtClean="0"/>
              <a:t>Awesome Service</a:t>
            </a:r>
          </a:p>
          <a:p>
            <a:r>
              <a:rPr lang="en-US" dirty="0" smtClean="0"/>
              <a:t>Beautiful Facility</a:t>
            </a:r>
          </a:p>
          <a:p>
            <a:r>
              <a:rPr lang="en-US" dirty="0" smtClean="0"/>
              <a:t>Fresh Flowers</a:t>
            </a:r>
          </a:p>
          <a:p>
            <a:r>
              <a:rPr lang="en-US" dirty="0" err="1" smtClean="0"/>
              <a:t>Flavoured</a:t>
            </a:r>
            <a:r>
              <a:rPr lang="en-US" dirty="0" smtClean="0"/>
              <a:t> Water</a:t>
            </a:r>
          </a:p>
          <a:p>
            <a:r>
              <a:rPr lang="en-US" dirty="0" smtClean="0"/>
              <a:t>Hot Camp Fire with Yummy </a:t>
            </a:r>
            <a:r>
              <a:rPr lang="en-US" smtClean="0"/>
              <a:t>S’mores</a:t>
            </a:r>
            <a:endParaRPr lang="en-US"/>
          </a:p>
        </p:txBody>
      </p:sp>
    </p:spTree>
    <p:extLst>
      <p:ext uri="{BB962C8B-B14F-4D97-AF65-F5344CB8AC3E}">
        <p14:creationId xmlns:p14="http://schemas.microsoft.com/office/powerpoint/2010/main" val="12529957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Consolidating Our Learning</a:t>
            </a:r>
            <a:endParaRPr lang="en-US" dirty="0"/>
          </a:p>
        </p:txBody>
      </p:sp>
    </p:spTree>
    <p:extLst>
      <p:ext uri="{BB962C8B-B14F-4D97-AF65-F5344CB8AC3E}">
        <p14:creationId xmlns:p14="http://schemas.microsoft.com/office/powerpoint/2010/main" val="290654960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438150" y="-152400"/>
            <a:ext cx="8229600" cy="1219200"/>
          </a:xfrm>
        </p:spPr>
        <p:txBody>
          <a:bodyPr/>
          <a:lstStyle/>
          <a:p>
            <a:r>
              <a:rPr lang="en-CA">
                <a:latin typeface="Arial" charset="0"/>
                <a:ea typeface="ヒラギノ角ゴ ProN W3" charset="0"/>
                <a:cs typeface="ヒラギノ角ゴ ProN W3" charset="0"/>
              </a:rPr>
              <a:t>Breakout Facilitators - Thursday</a:t>
            </a:r>
            <a:endParaRPr lang="en-US">
              <a:latin typeface="Arial" charset="0"/>
              <a:ea typeface="ヒラギノ角ゴ ProN W3" charset="0"/>
              <a:cs typeface="ヒラギノ角ゴ ProN W3" charset="0"/>
            </a:endParaRPr>
          </a:p>
        </p:txBody>
      </p:sp>
      <p:sp>
        <p:nvSpPr>
          <p:cNvPr id="46082" name="Rectangle 5"/>
          <p:cNvSpPr>
            <a:spLocks/>
          </p:cNvSpPr>
          <p:nvPr/>
        </p:nvSpPr>
        <p:spPr bwMode="auto">
          <a:xfrm>
            <a:off x="0" y="3068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2" name="Table 1"/>
          <p:cNvGraphicFramePr>
            <a:graphicFrameLocks noGrp="1"/>
          </p:cNvGraphicFramePr>
          <p:nvPr/>
        </p:nvGraphicFramePr>
        <p:xfrm>
          <a:off x="-76200" y="838200"/>
          <a:ext cx="8763000" cy="822325"/>
        </p:xfrm>
        <a:graphic>
          <a:graphicData uri="http://schemas.openxmlformats.org/drawingml/2006/table">
            <a:tbl>
              <a:tblPr firstRow="1" bandRow="1">
                <a:tableStyleId>{5C22544A-7EE6-4342-B048-85BDC9FD1C3A}</a:tableStyleId>
              </a:tblPr>
              <a:tblGrid>
                <a:gridCol w="2133600"/>
                <a:gridCol w="2514600"/>
                <a:gridCol w="1924050"/>
                <a:gridCol w="2190750"/>
              </a:tblGrid>
              <a:tr h="822325">
                <a:tc>
                  <a:txBody>
                    <a:bodyPr/>
                    <a:lstStyle/>
                    <a:p>
                      <a:pPr algn="ctr"/>
                      <a:r>
                        <a:rPr lang="en-CA" sz="2400" u="sng" dirty="0" smtClean="0">
                          <a:solidFill>
                            <a:schemeClr val="tx1"/>
                          </a:solidFill>
                        </a:rPr>
                        <a:t>CAR</a:t>
                      </a:r>
                      <a:endParaRPr lang="en-CA" sz="2400" u="sng" dirty="0">
                        <a:solidFill>
                          <a:schemeClr val="tx1"/>
                        </a:solidFill>
                      </a:endParaRPr>
                    </a:p>
                  </a:txBody>
                  <a:tcPr marT="45626" marB="45626">
                    <a:noFill/>
                  </a:tcPr>
                </a:tc>
                <a:tc>
                  <a:txBody>
                    <a:bodyPr/>
                    <a:lstStyle/>
                    <a:p>
                      <a:pPr algn="ctr"/>
                      <a:r>
                        <a:rPr lang="en-CA" sz="2400" u="sng" dirty="0" smtClean="0">
                          <a:solidFill>
                            <a:schemeClr val="tx1"/>
                          </a:solidFill>
                        </a:rPr>
                        <a:t>Coaching</a:t>
                      </a:r>
                      <a:endParaRPr lang="en-CA" sz="2400" u="sng" dirty="0">
                        <a:solidFill>
                          <a:schemeClr val="tx1"/>
                        </a:solidFill>
                      </a:endParaRPr>
                    </a:p>
                  </a:txBody>
                  <a:tcPr marT="45626" marB="45626">
                    <a:noFill/>
                  </a:tcPr>
                </a:tc>
                <a:tc>
                  <a:txBody>
                    <a:bodyPr/>
                    <a:lstStyle/>
                    <a:p>
                      <a:pPr algn="ctr"/>
                      <a:r>
                        <a:rPr lang="en-CA" sz="2400" u="sng" dirty="0" smtClean="0">
                          <a:solidFill>
                            <a:schemeClr val="tx1"/>
                          </a:solidFill>
                        </a:rPr>
                        <a:t>CIL-M</a:t>
                      </a:r>
                      <a:endParaRPr lang="en-CA" sz="2400" u="sng" dirty="0">
                        <a:solidFill>
                          <a:schemeClr val="tx1"/>
                        </a:solidFill>
                      </a:endParaRPr>
                    </a:p>
                  </a:txBody>
                  <a:tcPr marT="45626" marB="45626">
                    <a:noFill/>
                  </a:tcPr>
                </a:tc>
                <a:tc>
                  <a:txBody>
                    <a:bodyPr/>
                    <a:lstStyle/>
                    <a:p>
                      <a:pPr algn="ctr"/>
                      <a:r>
                        <a:rPr lang="en-CA" sz="2400" u="sng" dirty="0" smtClean="0">
                          <a:solidFill>
                            <a:schemeClr val="tx1"/>
                          </a:solidFill>
                        </a:rPr>
                        <a:t>Adobe Connect</a:t>
                      </a:r>
                      <a:endParaRPr lang="en-CA" sz="2400" u="sng" dirty="0">
                        <a:solidFill>
                          <a:schemeClr val="tx1"/>
                        </a:solidFill>
                      </a:endParaRPr>
                    </a:p>
                  </a:txBody>
                  <a:tcPr marT="45626" marB="45626">
                    <a:noFill/>
                  </a:tcPr>
                </a:tc>
              </a:tr>
            </a:tbl>
          </a:graphicData>
        </a:graphic>
      </p:graphicFrame>
      <p:graphicFrame>
        <p:nvGraphicFramePr>
          <p:cNvPr id="18" name="Table 17"/>
          <p:cNvGraphicFramePr>
            <a:graphicFrameLocks noGrp="1"/>
          </p:cNvGraphicFramePr>
          <p:nvPr/>
        </p:nvGraphicFramePr>
        <p:xfrm>
          <a:off x="381000" y="2844800"/>
          <a:ext cx="8382000" cy="584200"/>
        </p:xfrm>
        <a:graphic>
          <a:graphicData uri="http://schemas.openxmlformats.org/drawingml/2006/table">
            <a:tbl>
              <a:tblPr firstRow="1" bandRow="1">
                <a:tableStyleId>{5C22544A-7EE6-4342-B048-85BDC9FD1C3A}</a:tableStyleId>
              </a:tblPr>
              <a:tblGrid>
                <a:gridCol w="1660187"/>
                <a:gridCol w="2530813"/>
                <a:gridCol w="2095500"/>
                <a:gridCol w="2095500"/>
              </a:tblGrid>
              <a:tr h="584200">
                <a:tc>
                  <a:txBody>
                    <a:bodyPr/>
                    <a:lstStyle/>
                    <a:p>
                      <a:pPr algn="ctr"/>
                      <a:r>
                        <a:rPr lang="en-CA" sz="1600" dirty="0" smtClean="0">
                          <a:solidFill>
                            <a:schemeClr val="tx1"/>
                          </a:solidFill>
                        </a:rPr>
                        <a:t>Tara</a:t>
                      </a:r>
                    </a:p>
                    <a:p>
                      <a:pPr algn="ctr"/>
                      <a:r>
                        <a:rPr lang="en-CA" sz="1600" dirty="0" smtClean="0">
                          <a:solidFill>
                            <a:schemeClr val="tx1"/>
                          </a:solidFill>
                        </a:rPr>
                        <a:t>Flynn</a:t>
                      </a:r>
                      <a:endParaRPr lang="en-CA" sz="1600" dirty="0">
                        <a:solidFill>
                          <a:schemeClr val="tx1"/>
                        </a:solidFill>
                      </a:endParaRPr>
                    </a:p>
                  </a:txBody>
                  <a:tcPr marT="45656" marB="45656">
                    <a:noFill/>
                  </a:tcPr>
                </a:tc>
                <a:tc>
                  <a:txBody>
                    <a:bodyPr/>
                    <a:lstStyle/>
                    <a:p>
                      <a:pPr algn="ctr"/>
                      <a:r>
                        <a:rPr lang="en-CA" sz="1600" dirty="0" smtClean="0">
                          <a:solidFill>
                            <a:schemeClr val="tx1"/>
                          </a:solidFill>
                        </a:rPr>
                        <a:t>Irene </a:t>
                      </a:r>
                    </a:p>
                    <a:p>
                      <a:pPr algn="ctr"/>
                      <a:r>
                        <a:rPr lang="en-CA" sz="1600" dirty="0" err="1" smtClean="0">
                          <a:solidFill>
                            <a:schemeClr val="tx1"/>
                          </a:solidFill>
                        </a:rPr>
                        <a:t>McEvoy</a:t>
                      </a:r>
                      <a:endParaRPr lang="en-CA" sz="1600" dirty="0">
                        <a:solidFill>
                          <a:schemeClr val="tx1"/>
                        </a:solidFill>
                      </a:endParaRPr>
                    </a:p>
                  </a:txBody>
                  <a:tcPr marT="45656" marB="45656">
                    <a:noFill/>
                  </a:tcPr>
                </a:tc>
                <a:tc>
                  <a:txBody>
                    <a:bodyPr/>
                    <a:lstStyle/>
                    <a:p>
                      <a:pPr algn="ctr"/>
                      <a:r>
                        <a:rPr lang="en-CA" sz="1600" dirty="0" smtClean="0">
                          <a:solidFill>
                            <a:schemeClr val="tx1"/>
                          </a:solidFill>
                        </a:rPr>
                        <a:t>Jonathan</a:t>
                      </a:r>
                    </a:p>
                    <a:p>
                      <a:pPr algn="ctr"/>
                      <a:r>
                        <a:rPr lang="en-CA" sz="1600" dirty="0" err="1" smtClean="0">
                          <a:solidFill>
                            <a:schemeClr val="tx1"/>
                          </a:solidFill>
                        </a:rPr>
                        <a:t>Rajalingam</a:t>
                      </a:r>
                      <a:endParaRPr lang="en-CA" sz="1600" dirty="0">
                        <a:solidFill>
                          <a:schemeClr val="tx1"/>
                        </a:solidFill>
                      </a:endParaRPr>
                    </a:p>
                  </a:txBody>
                  <a:tcPr marT="45656" marB="45656">
                    <a:noFill/>
                  </a:tcPr>
                </a:tc>
                <a:tc>
                  <a:txBody>
                    <a:bodyPr/>
                    <a:lstStyle/>
                    <a:p>
                      <a:pPr algn="ctr"/>
                      <a:r>
                        <a:rPr lang="en-CA" sz="1600" dirty="0" smtClean="0">
                          <a:solidFill>
                            <a:schemeClr val="tx1"/>
                          </a:solidFill>
                        </a:rPr>
                        <a:t>Shirley</a:t>
                      </a:r>
                    </a:p>
                    <a:p>
                      <a:pPr algn="ctr"/>
                      <a:r>
                        <a:rPr lang="en-CA" sz="1600" dirty="0" smtClean="0">
                          <a:solidFill>
                            <a:schemeClr val="tx1"/>
                          </a:solidFill>
                        </a:rPr>
                        <a:t>Dalrymple</a:t>
                      </a:r>
                      <a:endParaRPr lang="en-CA" sz="1600" dirty="0">
                        <a:solidFill>
                          <a:schemeClr val="tx1"/>
                        </a:solidFill>
                      </a:endParaRPr>
                    </a:p>
                  </a:txBody>
                  <a:tcPr marT="45656" marB="45656">
                    <a:noFill/>
                  </a:tcPr>
                </a:tc>
              </a:tr>
            </a:tbl>
          </a:graphicData>
        </a:graphic>
      </p:graphicFrame>
      <p:graphicFrame>
        <p:nvGraphicFramePr>
          <p:cNvPr id="19" name="Table 18"/>
          <p:cNvGraphicFramePr>
            <a:graphicFrameLocks noGrp="1"/>
          </p:cNvGraphicFramePr>
          <p:nvPr/>
        </p:nvGraphicFramePr>
        <p:xfrm>
          <a:off x="357188" y="4749800"/>
          <a:ext cx="8329612" cy="579438"/>
        </p:xfrm>
        <a:graphic>
          <a:graphicData uri="http://schemas.openxmlformats.org/drawingml/2006/table">
            <a:tbl>
              <a:tblPr firstRow="1" bandRow="1">
                <a:tableStyleId>{5C22544A-7EE6-4342-B048-85BDC9FD1C3A}</a:tableStyleId>
              </a:tblPr>
              <a:tblGrid>
                <a:gridCol w="1904938"/>
                <a:gridCol w="2259868"/>
                <a:gridCol w="2388180"/>
                <a:gridCol w="1776626"/>
              </a:tblGrid>
              <a:tr h="579438">
                <a:tc>
                  <a:txBody>
                    <a:bodyPr/>
                    <a:lstStyle/>
                    <a:p>
                      <a:pPr algn="ctr"/>
                      <a:r>
                        <a:rPr lang="en-CA" sz="1600" dirty="0" smtClean="0">
                          <a:solidFill>
                            <a:schemeClr val="tx1"/>
                          </a:solidFill>
                        </a:rPr>
                        <a:t>Erin</a:t>
                      </a:r>
                    </a:p>
                    <a:p>
                      <a:pPr algn="ctr"/>
                      <a:r>
                        <a:rPr lang="en-CA" sz="1600" dirty="0" smtClean="0">
                          <a:solidFill>
                            <a:schemeClr val="tx1"/>
                          </a:solidFill>
                        </a:rPr>
                        <a:t>Jenkins</a:t>
                      </a:r>
                      <a:endParaRPr lang="en-CA" sz="1600" dirty="0">
                        <a:solidFill>
                          <a:schemeClr val="tx1"/>
                        </a:solidFill>
                      </a:endParaRPr>
                    </a:p>
                  </a:txBody>
                  <a:tcPr marL="91437" marR="91437" marT="45661" marB="45661">
                    <a:noFill/>
                  </a:tcPr>
                </a:tc>
                <a:tc>
                  <a:txBody>
                    <a:bodyPr/>
                    <a:lstStyle/>
                    <a:p>
                      <a:pPr algn="ctr"/>
                      <a:r>
                        <a:rPr lang="en-CA" sz="1600" dirty="0" smtClean="0">
                          <a:solidFill>
                            <a:schemeClr val="tx1"/>
                          </a:solidFill>
                        </a:rPr>
                        <a:t>John </a:t>
                      </a:r>
                    </a:p>
                    <a:p>
                      <a:pPr algn="ctr"/>
                      <a:r>
                        <a:rPr lang="en-CA" sz="1600" dirty="0" smtClean="0">
                          <a:solidFill>
                            <a:schemeClr val="tx1"/>
                          </a:solidFill>
                        </a:rPr>
                        <a:t>Rodger</a:t>
                      </a:r>
                      <a:endParaRPr lang="en-CA" sz="1600" dirty="0">
                        <a:solidFill>
                          <a:schemeClr val="tx1"/>
                        </a:solidFill>
                      </a:endParaRPr>
                    </a:p>
                  </a:txBody>
                  <a:tcPr marL="91437" marR="91437" marT="45661" marB="45661">
                    <a:noFill/>
                  </a:tcPr>
                </a:tc>
                <a:tc>
                  <a:txBody>
                    <a:bodyPr/>
                    <a:lstStyle/>
                    <a:p>
                      <a:pPr algn="ctr"/>
                      <a:r>
                        <a:rPr lang="en-CA" sz="1600" dirty="0" smtClean="0">
                          <a:solidFill>
                            <a:schemeClr val="tx1"/>
                          </a:solidFill>
                        </a:rPr>
                        <a:t>Sharon</a:t>
                      </a:r>
                    </a:p>
                    <a:p>
                      <a:pPr algn="ctr"/>
                      <a:r>
                        <a:rPr lang="en-CA" sz="1600" dirty="0" smtClean="0">
                          <a:solidFill>
                            <a:schemeClr val="tx1"/>
                          </a:solidFill>
                        </a:rPr>
                        <a:t>Ulett-Smith</a:t>
                      </a:r>
                      <a:endParaRPr lang="en-CA" sz="1600" dirty="0">
                        <a:solidFill>
                          <a:schemeClr val="tx1"/>
                        </a:solidFill>
                      </a:endParaRPr>
                    </a:p>
                  </a:txBody>
                  <a:tcPr marL="91437" marR="91437" marT="45661" marB="45661">
                    <a:noFill/>
                  </a:tcPr>
                </a:tc>
                <a:tc>
                  <a:txBody>
                    <a:bodyPr/>
                    <a:lstStyle/>
                    <a:p>
                      <a:pPr algn="ctr"/>
                      <a:r>
                        <a:rPr lang="en-CA" sz="1600" dirty="0" smtClean="0">
                          <a:solidFill>
                            <a:schemeClr val="tx1"/>
                          </a:solidFill>
                        </a:rPr>
                        <a:t>Bruce</a:t>
                      </a:r>
                    </a:p>
                    <a:p>
                      <a:pPr algn="ctr"/>
                      <a:r>
                        <a:rPr lang="en-CA" sz="1600" dirty="0" smtClean="0">
                          <a:solidFill>
                            <a:schemeClr val="tx1"/>
                          </a:solidFill>
                        </a:rPr>
                        <a:t>McKay</a:t>
                      </a:r>
                      <a:endParaRPr lang="en-CA" sz="1600" dirty="0">
                        <a:solidFill>
                          <a:schemeClr val="tx1"/>
                        </a:solidFill>
                      </a:endParaRPr>
                    </a:p>
                  </a:txBody>
                  <a:tcPr marL="91437" marR="91437" marT="45661" marB="45661">
                    <a:noFill/>
                  </a:tcPr>
                </a:tc>
              </a:tr>
            </a:tbl>
          </a:graphicData>
        </a:graphic>
      </p:graphicFrame>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13050" y="1625600"/>
            <a:ext cx="1014413" cy="1258888"/>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1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5470525"/>
            <a:ext cx="908050" cy="12604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BBE0E3"/>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4618" name="Picture 4"/>
          <p:cNvPicPr>
            <a:picLocks noChangeAspect="1"/>
          </p:cNvPicPr>
          <p:nvPr/>
        </p:nvPicPr>
        <p:blipFill>
          <a:blip r:embed="rId4">
            <a:extLst>
              <a:ext uri="{28A0092B-C50C-407E-A947-70E740481C1C}">
                <a14:useLocalDpi xmlns:a14="http://schemas.microsoft.com/office/drawing/2010/main" val="0"/>
              </a:ext>
            </a:extLst>
          </a:blip>
          <a:srcRect l="12367" r="23209"/>
          <a:stretch>
            <a:fillRect/>
          </a:stretch>
        </p:blipFill>
        <p:spPr bwMode="auto">
          <a:xfrm>
            <a:off x="669925" y="1625600"/>
            <a:ext cx="1006475" cy="12588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BBE0E3"/>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122" name="Picture 7" descr="C:\Users\DiLenasa\AppData\Local\Microsoft\Windows\Temporary Internet Files\Content.IE5\30YWNHLP\MC900355913[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3988" y="1625600"/>
            <a:ext cx="803275" cy="1258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4620" name="Picture 10"/>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50100" y="1639888"/>
            <a:ext cx="1003300" cy="12588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BBE0E3"/>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6124" name="Picture 9" descr="Bruce McKay crop"/>
          <p:cNvPicPr>
            <a:picLocks noChangeAspect="1" noChangeArrowheads="1"/>
          </p:cNvPicPr>
          <p:nvPr/>
        </p:nvPicPr>
        <p:blipFill>
          <a:blip r:embed="rId7">
            <a:extLst>
              <a:ext uri="{28A0092B-C50C-407E-A947-70E740481C1C}">
                <a14:useLocalDpi xmlns:a14="http://schemas.microsoft.com/office/drawing/2010/main" val="0"/>
              </a:ext>
            </a:extLst>
          </a:blip>
          <a:srcRect r="5658" b="16441"/>
          <a:stretch>
            <a:fillRect/>
          </a:stretch>
        </p:blipFill>
        <p:spPr bwMode="auto">
          <a:xfrm>
            <a:off x="7256463" y="3530600"/>
            <a:ext cx="973137" cy="12588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4622" name="Picture 5"/>
          <p:cNvPicPr>
            <a:picLocks noChangeAspect="1"/>
          </p:cNvPicPr>
          <p:nvPr/>
        </p:nvPicPr>
        <p:blipFill>
          <a:blip r:embed="rId8">
            <a:extLst>
              <a:ext uri="{28A0092B-C50C-407E-A947-70E740481C1C}">
                <a14:useLocalDpi xmlns:a14="http://schemas.microsoft.com/office/drawing/2010/main" val="0"/>
              </a:ext>
            </a:extLst>
          </a:blip>
          <a:srcRect l="17326" t="7277" r="23747" b="44167"/>
          <a:stretch>
            <a:fillRect/>
          </a:stretch>
        </p:blipFill>
        <p:spPr bwMode="auto">
          <a:xfrm>
            <a:off x="682625" y="3530600"/>
            <a:ext cx="1146175" cy="12588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BBE0E3"/>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 name="Picture 14" descr="C:\Users\Owner\AppData\Local\Microsoft\Windows\Temporary Internet Files\Content.Word\jr's retirement 057_edited.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3530600"/>
            <a:ext cx="965200" cy="1258888"/>
          </a:xfrm>
          <a:prstGeom prst="rect">
            <a:avLst/>
          </a:prstGeom>
          <a:noFill/>
          <a:ln w="9525">
            <a:solidFill>
              <a:schemeClr val="tx1"/>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6128" name="TextBox 2"/>
          <p:cNvSpPr txBox="1">
            <a:spLocks noChangeArrowheads="1"/>
          </p:cNvSpPr>
          <p:nvPr/>
        </p:nvSpPr>
        <p:spPr bwMode="auto">
          <a:xfrm>
            <a:off x="6605588" y="6172200"/>
            <a:ext cx="862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eaLnBrk="1" hangingPunct="1"/>
            <a:r>
              <a:rPr lang="en-CA" sz="1600" b="1"/>
              <a:t>Rod</a:t>
            </a:r>
          </a:p>
          <a:p>
            <a:pPr eaLnBrk="1" hangingPunct="1"/>
            <a:r>
              <a:rPr lang="en-CA" sz="1600" b="1"/>
              <a:t>Yeager</a:t>
            </a:r>
          </a:p>
        </p:txBody>
      </p:sp>
      <p:pic>
        <p:nvPicPr>
          <p:cNvPr id="3" name="Picture 2"/>
          <p:cNvPicPr>
            <a:picLocks noChangeAspect="1"/>
          </p:cNvPicPr>
          <p:nvPr/>
        </p:nvPicPr>
        <p:blipFill>
          <a:blip r:embed="rId10"/>
          <a:stretch>
            <a:fillRect/>
          </a:stretch>
        </p:blipFill>
        <p:spPr>
          <a:xfrm>
            <a:off x="5022850" y="1625599"/>
            <a:ext cx="1225550" cy="1273175"/>
          </a:xfrm>
          <a:prstGeom prst="rect">
            <a:avLst/>
          </a:prstGeom>
        </p:spPr>
      </p:pic>
      <p:pic>
        <p:nvPicPr>
          <p:cNvPr id="4" name="Picture 3"/>
          <p:cNvPicPr>
            <a:picLocks noChangeAspect="1"/>
          </p:cNvPicPr>
          <p:nvPr/>
        </p:nvPicPr>
        <p:blipFill>
          <a:blip r:embed="rId11"/>
          <a:stretch>
            <a:fillRect/>
          </a:stretch>
        </p:blipFill>
        <p:spPr>
          <a:xfrm>
            <a:off x="5199970" y="3494588"/>
            <a:ext cx="873579" cy="13096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85800" y="90488"/>
            <a:ext cx="8229600" cy="1509712"/>
          </a:xfrm>
        </p:spPr>
        <p:txBody>
          <a:bodyPr/>
          <a:lstStyle/>
          <a:p>
            <a:r>
              <a:rPr lang="en-CA">
                <a:latin typeface="Arial" charset="0"/>
                <a:ea typeface="ヒラギノ角ゴ ProN W3" charset="0"/>
                <a:cs typeface="ヒラギノ角ゴ ProN W3" charset="0"/>
              </a:rPr>
              <a:t>Resource Room Tour Guides</a:t>
            </a:r>
            <a:endParaRPr lang="en-US">
              <a:latin typeface="Arial" charset="0"/>
              <a:ea typeface="ヒラギノ角ゴ ProN W3" charset="0"/>
              <a:cs typeface="ヒラギノ角ゴ ProN W3" charset="0"/>
            </a:endParaRPr>
          </a:p>
        </p:txBody>
      </p:sp>
      <p:sp>
        <p:nvSpPr>
          <p:cNvPr id="47106" name="Rectangle 3"/>
          <p:cNvSpPr>
            <a:spLocks noGrp="1" noChangeArrowheads="1"/>
          </p:cNvSpPr>
          <p:nvPr>
            <p:ph type="body" idx="1"/>
          </p:nvPr>
        </p:nvSpPr>
        <p:spPr>
          <a:xfrm>
            <a:off x="2630732" y="2050144"/>
            <a:ext cx="3882564" cy="1752600"/>
          </a:xfrm>
        </p:spPr>
        <p:txBody>
          <a:bodyPr>
            <a:noAutofit/>
          </a:bodyPr>
          <a:lstStyle/>
          <a:p>
            <a:pPr marL="39688" indent="0">
              <a:buFont typeface="Arial" charset="0"/>
              <a:buNone/>
            </a:pPr>
            <a:r>
              <a:rPr lang="en-US" sz="2000" dirty="0">
                <a:latin typeface="Arial" charset="0"/>
                <a:ea typeface="ヒラギノ角ゴ ProN W3" charset="0"/>
                <a:cs typeface="ヒラギノ角ゴ ProN W3" charset="0"/>
              </a:rPr>
              <a:t>		Myrna </a:t>
            </a:r>
            <a:r>
              <a:rPr lang="en-US" sz="2000" dirty="0" smtClean="0">
                <a:latin typeface="Arial" charset="0"/>
                <a:ea typeface="ヒラギノ角ゴ ProN W3" charset="0"/>
                <a:cs typeface="ヒラギノ角ゴ ProN W3" charset="0"/>
              </a:rPr>
              <a:t>Ingalls</a:t>
            </a:r>
          </a:p>
          <a:p>
            <a:pPr marL="39688" indent="0">
              <a:buFont typeface="Arial" charset="0"/>
              <a:buNone/>
            </a:pPr>
            <a:endParaRPr lang="en-US" sz="2000" dirty="0">
              <a:latin typeface="Arial" charset="0"/>
              <a:ea typeface="ヒラギノ角ゴ ProN W3" charset="0"/>
              <a:cs typeface="ヒラギノ角ゴ ProN W3" charset="0"/>
            </a:endParaRPr>
          </a:p>
          <a:p>
            <a:pPr marL="39688" indent="0">
              <a:buFont typeface="Arial" charset="0"/>
              <a:buNone/>
            </a:pPr>
            <a:r>
              <a:rPr lang="en-US" sz="2000" dirty="0">
                <a:latin typeface="Arial" charset="0"/>
                <a:ea typeface="ヒラギノ角ゴ ProN W3" charset="0"/>
                <a:cs typeface="ヒラギノ角ゴ ProN W3" charset="0"/>
              </a:rPr>
              <a:t>	</a:t>
            </a:r>
          </a:p>
          <a:p>
            <a:pPr marL="39688" indent="0">
              <a:buFont typeface="Arial" charset="0"/>
              <a:buNone/>
            </a:pPr>
            <a:endParaRPr lang="en-US" sz="2000" dirty="0">
              <a:latin typeface="Arial" charset="0"/>
              <a:ea typeface="ヒラギノ角ゴ ProN W3" charset="0"/>
              <a:cs typeface="ヒラギノ角ゴ ProN W3" charset="0"/>
            </a:endParaRPr>
          </a:p>
          <a:p>
            <a:pPr marL="39688" indent="0">
              <a:buFont typeface="Arial" charset="0"/>
              <a:buNone/>
            </a:pPr>
            <a:endParaRPr lang="en-US" sz="2000" dirty="0">
              <a:latin typeface="Arial" charset="0"/>
              <a:ea typeface="ヒラギノ角ゴ ProN W3" charset="0"/>
              <a:cs typeface="ヒラギノ角ゴ ProN W3" charset="0"/>
            </a:endParaRPr>
          </a:p>
          <a:p>
            <a:pPr marL="39688" indent="0">
              <a:buFont typeface="Arial" charset="0"/>
              <a:buNone/>
            </a:pPr>
            <a:endParaRPr lang="en-US" sz="2000" dirty="0">
              <a:latin typeface="Arial" charset="0"/>
              <a:ea typeface="ヒラギノ角ゴ ProN W3" charset="0"/>
              <a:cs typeface="ヒラギノ角ゴ ProN W3" charset="0"/>
            </a:endParaRPr>
          </a:p>
          <a:p>
            <a:pPr marL="39688" indent="0">
              <a:buFont typeface="Arial" charset="0"/>
              <a:buNone/>
            </a:pPr>
            <a:r>
              <a:rPr lang="en-US" sz="2000" dirty="0">
                <a:latin typeface="Arial" charset="0"/>
                <a:ea typeface="ヒラギノ角ゴ ProN W3" charset="0"/>
                <a:cs typeface="ヒラギノ角ゴ ProN W3" charset="0"/>
              </a:rPr>
              <a:t>		Agnes Grafton 	</a:t>
            </a:r>
          </a:p>
        </p:txBody>
      </p:sp>
      <p:sp>
        <p:nvSpPr>
          <p:cNvPr id="47107" name="Rectangle 5"/>
          <p:cNvSpPr>
            <a:spLocks/>
          </p:cNvSpPr>
          <p:nvPr/>
        </p:nvSpPr>
        <p:spPr bwMode="auto">
          <a:xfrm>
            <a:off x="0" y="26622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4710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4496" y="1544638"/>
            <a:ext cx="1049338" cy="14398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7109" name="Picture 1"/>
          <p:cNvPicPr>
            <a:picLocks noChangeAspect="1"/>
          </p:cNvPicPr>
          <p:nvPr/>
        </p:nvPicPr>
        <p:blipFill>
          <a:blip r:embed="rId3">
            <a:extLst>
              <a:ext uri="{28A0092B-C50C-407E-A947-70E740481C1C}">
                <a14:useLocalDpi xmlns:a14="http://schemas.microsoft.com/office/drawing/2010/main" val="0"/>
              </a:ext>
            </a:extLst>
          </a:blip>
          <a:srcRect l="16283" r="25104" b="24638"/>
          <a:stretch>
            <a:fillRect/>
          </a:stretch>
        </p:blipFill>
        <p:spPr bwMode="auto">
          <a:xfrm>
            <a:off x="2220696" y="3733800"/>
            <a:ext cx="1120775" cy="14398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CA">
                <a:latin typeface="Arial" charset="0"/>
                <a:ea typeface="ヒラギノ角ゴ ProN W3" charset="0"/>
                <a:cs typeface="ヒラギノ角ゴ ProN W3" charset="0"/>
              </a:rPr>
              <a:t>CAMP 2013 Planning</a:t>
            </a:r>
            <a:endParaRPr lang="en-US">
              <a:latin typeface="Arial" charset="0"/>
              <a:ea typeface="ヒラギノ角ゴ ProN W3" charset="0"/>
              <a:cs typeface="ヒラギノ角ゴ ProN W3" charset="0"/>
            </a:endParaRPr>
          </a:p>
        </p:txBody>
      </p:sp>
      <p:sp>
        <p:nvSpPr>
          <p:cNvPr id="48130" name="Rectangle 3"/>
          <p:cNvSpPr>
            <a:spLocks noGrp="1" noChangeArrowheads="1"/>
          </p:cNvSpPr>
          <p:nvPr>
            <p:ph type="body" sz="half" idx="1"/>
          </p:nvPr>
        </p:nvSpPr>
        <p:spPr>
          <a:xfrm>
            <a:off x="2743200" y="1790700"/>
            <a:ext cx="4038600" cy="3733800"/>
          </a:xfrm>
        </p:spPr>
        <p:txBody>
          <a:bodyPr/>
          <a:lstStyle/>
          <a:p>
            <a:pPr marL="39688" indent="0">
              <a:buFont typeface="Arial" charset="0"/>
              <a:buNone/>
            </a:pPr>
            <a:r>
              <a:rPr lang="en-CA">
                <a:latin typeface="Arial" charset="0"/>
                <a:ea typeface="ヒラギノ角ゴ ProN W3" charset="0"/>
                <a:cs typeface="ヒラギノ角ゴ ProN W3" charset="0"/>
              </a:rPr>
              <a:t>Kaye Appleby</a:t>
            </a:r>
          </a:p>
          <a:p>
            <a:pPr marL="39688" indent="0">
              <a:buFont typeface="Arial" charset="0"/>
              <a:buNone/>
            </a:pPr>
            <a:endParaRPr lang="en-CA">
              <a:latin typeface="Arial" charset="0"/>
              <a:ea typeface="ヒラギノ角ゴ ProN W3" charset="0"/>
              <a:cs typeface="ヒラギノ角ゴ ProN W3" charset="0"/>
            </a:endParaRPr>
          </a:p>
          <a:p>
            <a:pPr marL="39688" indent="0">
              <a:buFont typeface="Arial" charset="0"/>
              <a:buNone/>
            </a:pPr>
            <a:endParaRPr lang="en-CA">
              <a:latin typeface="Arial" charset="0"/>
              <a:ea typeface="ヒラギノ角ゴ ProN W3" charset="0"/>
              <a:cs typeface="ヒラギノ角ゴ ProN W3" charset="0"/>
            </a:endParaRPr>
          </a:p>
          <a:p>
            <a:pPr marL="39688" indent="0">
              <a:buFont typeface="Arial" charset="0"/>
              <a:buNone/>
            </a:pPr>
            <a:endParaRPr lang="en-CA">
              <a:latin typeface="Arial" charset="0"/>
              <a:ea typeface="ヒラギノ角ゴ ProN W3" charset="0"/>
              <a:cs typeface="ヒラギノ角ゴ ProN W3" charset="0"/>
            </a:endParaRPr>
          </a:p>
          <a:p>
            <a:pPr marL="39688" indent="0">
              <a:buFont typeface="Arial" charset="0"/>
              <a:buNone/>
            </a:pPr>
            <a:r>
              <a:rPr lang="en-CA">
                <a:latin typeface="Arial" charset="0"/>
                <a:ea typeface="ヒラギノ角ゴ ProN W3" charset="0"/>
                <a:cs typeface="ヒラギノ角ゴ ProN W3" charset="0"/>
              </a:rPr>
              <a:t>Sandy DiLena</a:t>
            </a:r>
          </a:p>
          <a:p>
            <a:pPr marL="39688" indent="0">
              <a:buFont typeface="Arial" charset="0"/>
              <a:buNone/>
            </a:pPr>
            <a:endParaRPr lang="en-CA">
              <a:latin typeface="Arial" charset="0"/>
              <a:ea typeface="ヒラギノ角ゴ ProN W3" charset="0"/>
              <a:cs typeface="ヒラギノ角ゴ ProN W3" charset="0"/>
            </a:endParaRPr>
          </a:p>
          <a:p>
            <a:pPr marL="39688" indent="0">
              <a:buFont typeface="Arial" charset="0"/>
              <a:buNone/>
            </a:pPr>
            <a:endParaRPr lang="en-CA">
              <a:latin typeface="Arial" charset="0"/>
              <a:ea typeface="ヒラギノ角ゴ ProN W3" charset="0"/>
              <a:cs typeface="ヒラギノ角ゴ ProN W3" charset="0"/>
            </a:endParaRPr>
          </a:p>
          <a:p>
            <a:pPr marL="39688" indent="0">
              <a:buFont typeface="Arial" charset="0"/>
              <a:buNone/>
            </a:pPr>
            <a:endParaRPr lang="en-CA">
              <a:latin typeface="Arial" charset="0"/>
              <a:ea typeface="ヒラギノ角ゴ ProN W3" charset="0"/>
              <a:cs typeface="ヒラギノ角ゴ ProN W3" charset="0"/>
            </a:endParaRPr>
          </a:p>
          <a:p>
            <a:pPr marL="39688" indent="0" algn="r">
              <a:buFont typeface="Arial" charset="0"/>
              <a:buNone/>
            </a:pPr>
            <a:endParaRPr lang="en-CA">
              <a:latin typeface="Arial" charset="0"/>
              <a:ea typeface="ヒラギノ角ゴ ProN W3" charset="0"/>
              <a:cs typeface="ヒラギノ角ゴ ProN W3" charset="0"/>
            </a:endParaRPr>
          </a:p>
        </p:txBody>
      </p:sp>
      <p:graphicFrame>
        <p:nvGraphicFramePr>
          <p:cNvPr id="48131" name="Object 8"/>
          <p:cNvGraphicFramePr>
            <a:graphicFrameLocks noGrp="1" noChangeAspect="1"/>
          </p:cNvGraphicFramePr>
          <p:nvPr>
            <p:ph sz="quarter" idx="3"/>
          </p:nvPr>
        </p:nvGraphicFramePr>
        <p:xfrm>
          <a:off x="1273175" y="1447800"/>
          <a:ext cx="1262063" cy="1522413"/>
        </p:xfrm>
        <a:graphic>
          <a:graphicData uri="http://schemas.openxmlformats.org/presentationml/2006/ole">
            <mc:AlternateContent xmlns:mc="http://schemas.openxmlformats.org/markup-compatibility/2006">
              <mc:Choice xmlns:v="urn:schemas-microsoft-com:vml" Requires="v">
                <p:oleObj spid="_x0000_s6154" name="Bitmap Image" r:id="rId3" imgW="0" imgH="0" progId="Paint.Picture">
                  <p:embed/>
                </p:oleObj>
              </mc:Choice>
              <mc:Fallback>
                <p:oleObj name="Bitmap Image" r:id="rId3" imgW="0" imgH="0"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3175" y="1447800"/>
                        <a:ext cx="1262063"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8132" name="Picture 5"/>
          <p:cNvPicPr>
            <a:picLocks noChangeAspect="1" noChangeArrowheads="1"/>
          </p:cNvPicPr>
          <p:nvPr/>
        </p:nvPicPr>
        <p:blipFill>
          <a:blip r:embed="rId5">
            <a:extLst>
              <a:ext uri="{28A0092B-C50C-407E-A947-70E740481C1C}">
                <a14:useLocalDpi xmlns:a14="http://schemas.microsoft.com/office/drawing/2010/main" val="0"/>
              </a:ext>
            </a:extLst>
          </a:blip>
          <a:srcRect t="8995"/>
          <a:stretch>
            <a:fillRect/>
          </a:stretch>
        </p:blipFill>
        <p:spPr bwMode="auto">
          <a:xfrm>
            <a:off x="1295400" y="3657600"/>
            <a:ext cx="1219200" cy="14652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r>
              <a:rPr lang="en-US" dirty="0" smtClean="0">
                <a:solidFill>
                  <a:srgbClr val="000000"/>
                </a:solidFill>
              </a:rPr>
              <a:t>Go back to your mind map</a:t>
            </a:r>
            <a:endParaRPr lang="en-US" dirty="0">
              <a:solidFill>
                <a:srgbClr val="000000"/>
              </a:solidFill>
            </a:endParaRPr>
          </a:p>
        </p:txBody>
      </p:sp>
      <p:sp>
        <p:nvSpPr>
          <p:cNvPr id="3" name="Content Placeholder 2"/>
          <p:cNvSpPr>
            <a:spLocks noGrp="1"/>
          </p:cNvSpPr>
          <p:nvPr>
            <p:ph idx="1"/>
          </p:nvPr>
        </p:nvSpPr>
        <p:spPr>
          <a:xfrm>
            <a:off x="457200" y="1709058"/>
            <a:ext cx="8229600" cy="1266371"/>
          </a:xfrm>
        </p:spPr>
        <p:txBody>
          <a:bodyPr/>
          <a:lstStyle/>
          <a:p>
            <a:r>
              <a:rPr lang="en-US" dirty="0" smtClean="0"/>
              <a:t>Amplify or change</a:t>
            </a:r>
          </a:p>
          <a:p>
            <a:r>
              <a:rPr lang="en-US" dirty="0" smtClean="0"/>
              <a:t>Add / delete</a:t>
            </a:r>
          </a:p>
        </p:txBody>
      </p:sp>
      <p:sp>
        <p:nvSpPr>
          <p:cNvPr id="5" name="Content Placeholder 2"/>
          <p:cNvSpPr txBox="1">
            <a:spLocks/>
          </p:cNvSpPr>
          <p:nvPr/>
        </p:nvSpPr>
        <p:spPr>
          <a:xfrm>
            <a:off x="457200" y="2870202"/>
            <a:ext cx="8229600" cy="86723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Include metaphors / images / title</a:t>
            </a:r>
          </a:p>
        </p:txBody>
      </p:sp>
    </p:spTree>
    <p:extLst>
      <p:ext uri="{BB962C8B-B14F-4D97-AF65-F5344CB8AC3E}">
        <p14:creationId xmlns:p14="http://schemas.microsoft.com/office/powerpoint/2010/main" val="32229317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Gallery </a:t>
            </a:r>
            <a:r>
              <a:rPr lang="en-US" dirty="0" smtClean="0"/>
              <a:t>Walk</a:t>
            </a:r>
            <a:endParaRPr lang="en-US" dirty="0"/>
          </a:p>
        </p:txBody>
      </p:sp>
      <p:sp>
        <p:nvSpPr>
          <p:cNvPr id="4" name="Content Placeholder 2"/>
          <p:cNvSpPr txBox="1">
            <a:spLocks noGrp="1"/>
          </p:cNvSpPr>
          <p:nvPr>
            <p:ph idx="1"/>
          </p:nvPr>
        </p:nvSpPr>
        <p:spPr>
          <a:xfrm>
            <a:off x="457200" y="1600200"/>
            <a:ext cx="8229600" cy="282665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What do you see that is similar to what you are thinking? </a:t>
            </a:r>
          </a:p>
          <a:p>
            <a:r>
              <a:rPr lang="en-US" dirty="0" smtClean="0"/>
              <a:t>What do you see that is interesting and different?</a:t>
            </a:r>
          </a:p>
          <a:p>
            <a:r>
              <a:rPr lang="en-US" dirty="0" smtClean="0"/>
              <a:t>What do you see that gets you thinking?</a:t>
            </a:r>
            <a:endParaRPr lang="en-US" dirty="0"/>
          </a:p>
        </p:txBody>
      </p:sp>
    </p:spTree>
    <p:extLst>
      <p:ext uri="{BB962C8B-B14F-4D97-AF65-F5344CB8AC3E}">
        <p14:creationId xmlns:p14="http://schemas.microsoft.com/office/powerpoint/2010/main" val="28461488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 </a:t>
            </a:r>
            <a:endParaRPr lang="en-US" dirty="0"/>
          </a:p>
        </p:txBody>
      </p:sp>
      <p:sp>
        <p:nvSpPr>
          <p:cNvPr id="3" name="Content Placeholder 2"/>
          <p:cNvSpPr>
            <a:spLocks noGrp="1"/>
          </p:cNvSpPr>
          <p:nvPr>
            <p:ph idx="1"/>
          </p:nvPr>
        </p:nvSpPr>
        <p:spPr/>
        <p:txBody>
          <a:bodyPr/>
          <a:lstStyle/>
          <a:p>
            <a:r>
              <a:rPr lang="en-US" dirty="0" smtClean="0"/>
              <a:t>Discuss your findings.</a:t>
            </a:r>
          </a:p>
          <a:p>
            <a:r>
              <a:rPr lang="en-US" dirty="0" smtClean="0"/>
              <a:t>Make revisions to your mind map.</a:t>
            </a:r>
          </a:p>
          <a:p>
            <a:r>
              <a:rPr lang="en-US" dirty="0" smtClean="0"/>
              <a:t>Let’s discuss resonance and dissonance</a:t>
            </a:r>
            <a:endParaRPr lang="en-US" dirty="0"/>
          </a:p>
        </p:txBody>
      </p:sp>
    </p:spTree>
    <p:extLst>
      <p:ext uri="{BB962C8B-B14F-4D97-AF65-F5344CB8AC3E}">
        <p14:creationId xmlns:p14="http://schemas.microsoft.com/office/powerpoint/2010/main" val="2501415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txBody>
          <a:bodyPr/>
          <a:lstStyle/>
          <a:p>
            <a:r>
              <a:rPr lang="en-US" dirty="0" smtClean="0">
                <a:solidFill>
                  <a:srgbClr val="000000"/>
                </a:solidFill>
              </a:rPr>
              <a:t>Metaphors / Analogies</a:t>
            </a:r>
            <a:endParaRPr lang="en-US" dirty="0">
              <a:solidFill>
                <a:srgbClr val="000000"/>
              </a:solidFill>
            </a:endParaRPr>
          </a:p>
        </p:txBody>
      </p:sp>
      <p:sp>
        <p:nvSpPr>
          <p:cNvPr id="3" name="Content Placeholder 2"/>
          <p:cNvSpPr>
            <a:spLocks noGrp="1"/>
          </p:cNvSpPr>
          <p:nvPr>
            <p:ph idx="1"/>
          </p:nvPr>
        </p:nvSpPr>
        <p:spPr/>
        <p:txBody>
          <a:bodyPr>
            <a:normAutofit/>
          </a:bodyPr>
          <a:lstStyle/>
          <a:p>
            <a:r>
              <a:rPr lang="en-US" dirty="0" smtClean="0"/>
              <a:t>Canoe - steering from the back</a:t>
            </a:r>
          </a:p>
          <a:p>
            <a:r>
              <a:rPr lang="en-US" dirty="0"/>
              <a:t>P</a:t>
            </a:r>
            <a:r>
              <a:rPr lang="en-US" dirty="0" smtClean="0"/>
              <a:t>ilots landing a plane</a:t>
            </a:r>
          </a:p>
          <a:p>
            <a:r>
              <a:rPr lang="en-US" dirty="0" smtClean="0"/>
              <a:t>Train</a:t>
            </a:r>
          </a:p>
          <a:p>
            <a:r>
              <a:rPr lang="en-US" dirty="0" smtClean="0"/>
              <a:t>Bus tour</a:t>
            </a:r>
          </a:p>
          <a:p>
            <a:r>
              <a:rPr lang="en-US" dirty="0" smtClean="0"/>
              <a:t>Parachute jumping</a:t>
            </a:r>
          </a:p>
          <a:p>
            <a:r>
              <a:rPr lang="en-US" dirty="0" smtClean="0"/>
              <a:t>Apple and core</a:t>
            </a:r>
          </a:p>
          <a:p>
            <a:r>
              <a:rPr lang="en-US" dirty="0" smtClean="0"/>
              <a:t>Wheel</a:t>
            </a:r>
          </a:p>
          <a:p>
            <a:endParaRPr lang="en-US" dirty="0"/>
          </a:p>
        </p:txBody>
      </p:sp>
    </p:spTree>
    <p:extLst>
      <p:ext uri="{BB962C8B-B14F-4D97-AF65-F5344CB8AC3E}">
        <p14:creationId xmlns:p14="http://schemas.microsoft.com/office/powerpoint/2010/main" val="11566585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Aha Moments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356762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txBody>
          <a:bodyPr/>
          <a:lstStyle/>
          <a:p>
            <a:r>
              <a:rPr lang="en-US" dirty="0" smtClean="0">
                <a:solidFill>
                  <a:srgbClr val="000000"/>
                </a:solidFill>
              </a:rPr>
              <a:t>Aha Moments from the Week</a:t>
            </a:r>
            <a:endParaRPr lang="en-US" dirty="0">
              <a:solidFill>
                <a:srgbClr val="000000"/>
              </a:solidFill>
            </a:endParaRPr>
          </a:p>
        </p:txBody>
      </p:sp>
      <p:sp>
        <p:nvSpPr>
          <p:cNvPr id="3" name="Content Placeholder 2"/>
          <p:cNvSpPr>
            <a:spLocks noGrp="1"/>
          </p:cNvSpPr>
          <p:nvPr>
            <p:ph idx="1"/>
          </p:nvPr>
        </p:nvSpPr>
        <p:spPr/>
        <p:txBody>
          <a:bodyPr/>
          <a:lstStyle/>
          <a:p>
            <a:r>
              <a:rPr lang="en-US" dirty="0"/>
              <a:t>R</a:t>
            </a:r>
            <a:r>
              <a:rPr lang="en-US" dirty="0" smtClean="0"/>
              <a:t>egional groups</a:t>
            </a:r>
          </a:p>
          <a:p>
            <a:r>
              <a:rPr lang="en-US" dirty="0"/>
              <a:t>M</a:t>
            </a:r>
            <a:r>
              <a:rPr lang="en-US" dirty="0" smtClean="0"/>
              <a:t>odel groups</a:t>
            </a:r>
            <a:endParaRPr lang="en-US" dirty="0"/>
          </a:p>
        </p:txBody>
      </p:sp>
    </p:spTree>
    <p:extLst>
      <p:ext uri="{BB962C8B-B14F-4D97-AF65-F5344CB8AC3E}">
        <p14:creationId xmlns:p14="http://schemas.microsoft.com/office/powerpoint/2010/main" val="3679457568"/>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1118</TotalTime>
  <Words>1271</Words>
  <Application>Microsoft Macintosh PowerPoint</Application>
  <PresentationFormat>On-screen Show (4:3)</PresentationFormat>
  <Paragraphs>200</Paragraphs>
  <Slides>32</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Custom Design</vt:lpstr>
      <vt:lpstr>Bitmap Image</vt:lpstr>
      <vt:lpstr>Final Plenary</vt:lpstr>
      <vt:lpstr>Agenda</vt:lpstr>
      <vt:lpstr>Consolidating Our Learning</vt:lpstr>
      <vt:lpstr>Go back to your mind map</vt:lpstr>
      <vt:lpstr>Gallery Walk</vt:lpstr>
      <vt:lpstr>Revise </vt:lpstr>
      <vt:lpstr>Metaphors / Analogies</vt:lpstr>
      <vt:lpstr>Aha Moments</vt:lpstr>
      <vt:lpstr>Aha Moments from the Week</vt:lpstr>
      <vt:lpstr>Barrie Region</vt:lpstr>
      <vt:lpstr>London/North Bay Regions</vt:lpstr>
      <vt:lpstr>Ottawa Region</vt:lpstr>
      <vt:lpstr>Toronto 2 Region</vt:lpstr>
      <vt:lpstr>Toronto/Thunder Bay Regions</vt:lpstr>
      <vt:lpstr>Adobe Connect</vt:lpstr>
      <vt:lpstr>CIL-M</vt:lpstr>
      <vt:lpstr>Coaching</vt:lpstr>
      <vt:lpstr>Collaborative Action Research</vt:lpstr>
      <vt:lpstr>Resource Room</vt:lpstr>
      <vt:lpstr>Tensions and Paradoxes</vt:lpstr>
      <vt:lpstr>Tensions (Paradoxes) Identified</vt:lpstr>
      <vt:lpstr>Revealing and Mining the Tensions</vt:lpstr>
      <vt:lpstr>Why Content?</vt:lpstr>
      <vt:lpstr>Big Challenge: Facilitating math when you don’t know it all</vt:lpstr>
      <vt:lpstr>Professional Learning Opportunities</vt:lpstr>
      <vt:lpstr>Professional Learning Opportunities</vt:lpstr>
      <vt:lpstr>Capacity Building K-12 Sessions</vt:lpstr>
      <vt:lpstr>Thank You’s</vt:lpstr>
      <vt:lpstr>Kempenfelt Staff</vt:lpstr>
      <vt:lpstr>Breakout Facilitators - Thursday</vt:lpstr>
      <vt:lpstr>Resource Room Tour Guides</vt:lpstr>
      <vt:lpstr>CAMP 2013 Planning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Sandy DiLena</cp:lastModifiedBy>
  <cp:revision>51</cp:revision>
  <dcterms:created xsi:type="dcterms:W3CDTF">2013-02-27T17:46:16Z</dcterms:created>
  <dcterms:modified xsi:type="dcterms:W3CDTF">2013-08-09T13:16:50Z</dcterms:modified>
</cp:coreProperties>
</file>